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sldIdLst>
    <p:sldId id="649" r:id="rId3"/>
    <p:sldId id="647" r:id="rId4"/>
    <p:sldId id="710" r:id="rId5"/>
    <p:sldId id="713" r:id="rId6"/>
    <p:sldId id="714" r:id="rId7"/>
    <p:sldId id="715" r:id="rId8"/>
    <p:sldId id="716" r:id="rId9"/>
    <p:sldId id="717" r:id="rId10"/>
    <p:sldId id="719" r:id="rId11"/>
    <p:sldId id="718" r:id="rId12"/>
    <p:sldId id="721" r:id="rId13"/>
    <p:sldId id="722" r:id="rId14"/>
    <p:sldId id="723" r:id="rId15"/>
    <p:sldId id="720" r:id="rId16"/>
    <p:sldId id="724" r:id="rId17"/>
    <p:sldId id="725" r:id="rId18"/>
    <p:sldId id="726" r:id="rId19"/>
    <p:sldId id="727" r:id="rId20"/>
    <p:sldId id="357" r:id="rId21"/>
    <p:sldId id="446" r:id="rId22"/>
    <p:sldId id="260" r:id="rId23"/>
    <p:sldId id="270" r:id="rId24"/>
    <p:sldId id="359" r:id="rId25"/>
    <p:sldId id="360" r:id="rId27"/>
    <p:sldId id="362" r:id="rId28"/>
    <p:sldId id="363" r:id="rId29"/>
    <p:sldId id="364" r:id="rId30"/>
    <p:sldId id="369" r:id="rId31"/>
    <p:sldId id="365" r:id="rId32"/>
    <p:sldId id="366" r:id="rId33"/>
    <p:sldId id="372" r:id="rId34"/>
    <p:sldId id="370" r:id="rId35"/>
    <p:sldId id="371" r:id="rId36"/>
    <p:sldId id="429" r:id="rId37"/>
    <p:sldId id="431" r:id="rId38"/>
    <p:sldId id="508" r:id="rId39"/>
    <p:sldId id="509" r:id="rId40"/>
    <p:sldId id="543" r:id="rId41"/>
    <p:sldId id="544" r:id="rId42"/>
    <p:sldId id="546" r:id="rId43"/>
    <p:sldId id="548" r:id="rId44"/>
    <p:sldId id="728" r:id="rId45"/>
    <p:sldId id="731" r:id="rId46"/>
    <p:sldId id="732" r:id="rId47"/>
    <p:sldId id="734" r:id="rId48"/>
    <p:sldId id="735" r:id="rId49"/>
    <p:sldId id="736" r:id="rId50"/>
    <p:sldId id="737" r:id="rId51"/>
    <p:sldId id="733" r:id="rId52"/>
    <p:sldId id="678" r:id="rId53"/>
    <p:sldId id="682" r:id="rId54"/>
    <p:sldId id="683" r:id="rId55"/>
    <p:sldId id="684" r:id="rId56"/>
    <p:sldId id="685" r:id="rId57"/>
    <p:sldId id="747" r:id="rId58"/>
    <p:sldId id="686" r:id="rId59"/>
    <p:sldId id="687" r:id="rId60"/>
    <p:sldId id="680" r:id="rId61"/>
    <p:sldId id="688" r:id="rId62"/>
    <p:sldId id="691" r:id="rId63"/>
    <p:sldId id="692" r:id="rId64"/>
    <p:sldId id="693" r:id="rId65"/>
    <p:sldId id="653" r:id="rId66"/>
    <p:sldId id="650" r:id="rId67"/>
    <p:sldId id="652" r:id="rId68"/>
    <p:sldId id="654" r:id="rId69"/>
    <p:sldId id="655" r:id="rId70"/>
    <p:sldId id="656" r:id="rId71"/>
    <p:sldId id="657" r:id="rId72"/>
    <p:sldId id="651" r:id="rId73"/>
    <p:sldId id="658" r:id="rId74"/>
    <p:sldId id="660" r:id="rId75"/>
    <p:sldId id="661" r:id="rId76"/>
    <p:sldId id="659" r:id="rId77"/>
    <p:sldId id="662" r:id="rId78"/>
    <p:sldId id="746" r:id="rId79"/>
    <p:sldId id="666" r:id="rId80"/>
    <p:sldId id="738" r:id="rId81"/>
    <p:sldId id="739" r:id="rId82"/>
    <p:sldId id="740" r:id="rId83"/>
    <p:sldId id="741" r:id="rId84"/>
    <p:sldId id="742" r:id="rId85"/>
    <p:sldId id="743" r:id="rId86"/>
    <p:sldId id="744" r:id="rId87"/>
    <p:sldId id="745" r:id="rId88"/>
    <p:sldId id="709" r:id="rId89"/>
  </p:sldIdLst>
  <p:sldSz cx="12192000" cy="6858000"/>
  <p:notesSz cx="6858000" cy="9144000"/>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26F"/>
    <a:srgbClr val="28326F"/>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FD754-B181-4121-B658-463528F10BA7}"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BB718-B632-4155-BDD4-8C2146B8A23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6019" name="Notes Placeholder 2"/>
          <p:cNvSpPr>
            <a:spLocks noGrp="1"/>
          </p:cNvSpPr>
          <p:nvPr>
            <p:ph type="body" idx="1"/>
          </p:nvPr>
        </p:nvSpPr>
        <p:spPr>
          <a:noFill/>
        </p:spPr>
        <p:txBody>
          <a:bodyPr/>
          <a:lstStyle/>
          <a:p>
            <a:r>
              <a:rPr lang="en-US" altLang="en-US"/>
              <a:t>Enterprise resource planning</a:t>
            </a:r>
            <a:endParaRPr lang="en-US" altLang="en-US"/>
          </a:p>
          <a:p>
            <a:endParaRPr lang="en-US" altLang="en-US"/>
          </a:p>
          <a:p>
            <a:r>
              <a:rPr lang="en-US" altLang="en-US"/>
              <a:t>Customer relationship management</a:t>
            </a:r>
            <a:endParaRPr lang="en-AU" altLang="en-US"/>
          </a:p>
        </p:txBody>
      </p:sp>
      <p:sp>
        <p:nvSpPr>
          <p:cNvPr id="86020" name="Slide Number Placeholder 3"/>
          <p:cNvSpPr>
            <a:spLocks noGrp="1"/>
          </p:cNvSpPr>
          <p:nvPr>
            <p:ph type="sldNum" sz="quarter" idx="5"/>
          </p:nvPr>
        </p:nvSpPr>
        <p:spPr>
          <a:noFill/>
        </p:spPr>
        <p:txBody>
          <a:bodyPr/>
          <a:lstStyle>
            <a:lvl1pPr>
              <a:defRPr sz="1600">
                <a:solidFill>
                  <a:schemeClr val="tx1"/>
                </a:solidFill>
                <a:latin typeface="Helvetica" pitchFamily="34" charset="0"/>
                <a:ea typeface="MS PGothic" panose="020B0600070205080204" pitchFamily="34" charset="-128"/>
              </a:defRPr>
            </a:lvl1pPr>
            <a:lvl2pPr marL="742950" indent="-285750">
              <a:defRPr sz="1600">
                <a:solidFill>
                  <a:schemeClr val="tx1"/>
                </a:solidFill>
                <a:latin typeface="Helvetica" pitchFamily="34" charset="0"/>
                <a:ea typeface="MS PGothic" panose="020B0600070205080204" pitchFamily="34" charset="-128"/>
              </a:defRPr>
            </a:lvl2pPr>
            <a:lvl3pPr marL="1143000" indent="-228600">
              <a:defRPr sz="1600">
                <a:solidFill>
                  <a:schemeClr val="tx1"/>
                </a:solidFill>
                <a:latin typeface="Helvetica" pitchFamily="34" charset="0"/>
                <a:ea typeface="MS PGothic" panose="020B0600070205080204" pitchFamily="34" charset="-128"/>
              </a:defRPr>
            </a:lvl3pPr>
            <a:lvl4pPr marL="1600200" indent="-228600">
              <a:defRPr sz="1600">
                <a:solidFill>
                  <a:schemeClr val="tx1"/>
                </a:solidFill>
                <a:latin typeface="Helvetica" pitchFamily="34" charset="0"/>
                <a:ea typeface="MS PGothic" panose="020B0600070205080204" pitchFamily="34" charset="-128"/>
              </a:defRPr>
            </a:lvl4pPr>
            <a:lvl5pPr marL="2057400" indent="-228600">
              <a:defRPr sz="1600">
                <a:solidFill>
                  <a:schemeClr val="tx1"/>
                </a:solidFill>
                <a:latin typeface="Helvetica"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211ACA52-D4EA-40D6-AF6D-D2BA896E90C6}" type="slidenum">
              <a:rPr lang="en-US" altLang="en-US" sz="1200"/>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C8A257E-141D-47E6-AAE4-6AC4CAB876E3}"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8A2000A-858F-4339-ADFC-F634280EA0E9}"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84188FC-7ADA-48D0-9F60-1D62C00DCBCF}"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838200" y="6411768"/>
            <a:ext cx="2743200" cy="365125"/>
          </a:xfrm>
        </p:spPr>
        <p:txBody>
          <a:bodyPr/>
          <a:lstStyle/>
          <a:p>
            <a:fld id="{B33432EA-9BA7-4352-8774-62D273FD5881}" type="datetime1">
              <a:rPr lang="en-IN" smtClean="0"/>
            </a:fld>
            <a:endParaRPr lang="en-IN"/>
          </a:p>
        </p:txBody>
      </p:sp>
      <p:sp>
        <p:nvSpPr>
          <p:cNvPr id="5" name="Footer Placeholder 4"/>
          <p:cNvSpPr>
            <a:spLocks noGrp="1"/>
          </p:cNvSpPr>
          <p:nvPr>
            <p:ph type="ftr" sz="quarter" idx="11"/>
          </p:nvPr>
        </p:nvSpPr>
        <p:spPr>
          <a:xfrm>
            <a:off x="4038600" y="6411768"/>
            <a:ext cx="4114800" cy="365125"/>
          </a:xfrm>
        </p:spPr>
        <p:txBody>
          <a:bodyPr/>
          <a:lstStyle/>
          <a:p>
            <a:endParaRPr lang="en-IN"/>
          </a:p>
        </p:txBody>
      </p:sp>
      <p:sp>
        <p:nvSpPr>
          <p:cNvPr id="6" name="Slide Number Placeholder 5"/>
          <p:cNvSpPr>
            <a:spLocks noGrp="1"/>
          </p:cNvSpPr>
          <p:nvPr>
            <p:ph type="sldNum" sz="quarter" idx="12"/>
          </p:nvPr>
        </p:nvSpPr>
        <p:spPr>
          <a:xfrm>
            <a:off x="8610600" y="6411768"/>
            <a:ext cx="2743200" cy="365125"/>
          </a:xfrm>
        </p:spPr>
        <p:txBody>
          <a:bodyPr/>
          <a:lstStyle>
            <a:lvl1pPr>
              <a:defRPr b="1">
                <a:solidFill>
                  <a:schemeClr val="bg1"/>
                </a:solidFill>
                <a:latin typeface="Georgia Pro" panose="02040502050405020303" pitchFamily="18" charset="0"/>
              </a:defRPr>
            </a:lvl1pPr>
          </a:lstStyle>
          <a:p>
            <a:fld id="{E8514D44-A436-4DD3-982F-98469169CEC7}" type="slidenum">
              <a:rPr lang="en-IN" smtClean="0"/>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B44C08E-AC39-443D-836F-846A88B067FB}"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4DB0940-22E0-453B-BE5D-54B1BF2ECAED}"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E86E6EDD-9A5A-4923-8F00-514A537CA226}"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4B1DC78-390B-4ED1-A540-2C90BBE607D2}"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0CDFB-0F86-4496-989E-17766725C6D7}"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A8E46BF-5057-41C2-AEBD-8E564920CF1B}"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8776755-E801-4F14-A21A-4EE89587632D}"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62D98-8A2C-44C6-BF44-C5DF87984E3E}"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7" name="Rectangle 6"/>
          <p:cNvSpPr/>
          <p:nvPr userDrawn="1"/>
        </p:nvSpPr>
        <p:spPr>
          <a:xfrm>
            <a:off x="0" y="6299200"/>
            <a:ext cx="12192000" cy="5588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2C326F"/>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bg1"/>
                </a:solidFill>
              </a:defRPr>
            </a:lvl1pPr>
          </a:lstStyle>
          <a:p>
            <a:fld id="{E8514D44-A436-4DD3-982F-98469169CEC7}"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3" Type="http://schemas.openxmlformats.org/officeDocument/2006/relationships/slideLayout" Target="../slideLayouts/slideLayout2.xml"/><Relationship Id="rId12" Type="http://schemas.openxmlformats.org/officeDocument/2006/relationships/image" Target="../media/image14.jpe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jpeg"/><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2" Type="http://schemas.openxmlformats.org/officeDocument/2006/relationships/slideLayout" Target="../slideLayouts/slideLayout2.xml"/><Relationship Id="rId11" Type="http://schemas.openxmlformats.org/officeDocument/2006/relationships/image" Target="../media/image32.jpeg"/><Relationship Id="rId10" Type="http://schemas.openxmlformats.org/officeDocument/2006/relationships/image" Target="../media/image31.jpe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7" Type="http://schemas.openxmlformats.org/officeDocument/2006/relationships/slideLayout" Target="../slideLayouts/slideLayout2.xml"/><Relationship Id="rId16" Type="http://schemas.openxmlformats.org/officeDocument/2006/relationships/image" Target="../media/image48.jpe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image" Target="../media/image56.jpe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jpeg"/><Relationship Id="rId18" Type="http://schemas.openxmlformats.org/officeDocument/2006/relationships/slideLayout" Target="../slideLayouts/slideLayout2.xml"/><Relationship Id="rId17" Type="http://schemas.openxmlformats.org/officeDocument/2006/relationships/image" Target="../media/image65.jpeg"/><Relationship Id="rId16" Type="http://schemas.openxmlformats.org/officeDocument/2006/relationships/image" Target="../media/image64.jpeg"/><Relationship Id="rId15" Type="http://schemas.openxmlformats.org/officeDocument/2006/relationships/image" Target="../media/image63.png"/><Relationship Id="rId14" Type="http://schemas.openxmlformats.org/officeDocument/2006/relationships/image" Target="../media/image62.jpeg"/><Relationship Id="rId13" Type="http://schemas.openxmlformats.org/officeDocument/2006/relationships/image" Target="../media/image61.jpeg"/><Relationship Id="rId12" Type="http://schemas.openxmlformats.org/officeDocument/2006/relationships/image" Target="../media/image60.jpeg"/><Relationship Id="rId11" Type="http://schemas.openxmlformats.org/officeDocument/2006/relationships/image" Target="../media/image59.png"/><Relationship Id="rId10" Type="http://schemas.openxmlformats.org/officeDocument/2006/relationships/image" Target="../media/image58.jpeg"/><Relationship Id="rId1" Type="http://schemas.openxmlformats.org/officeDocument/2006/relationships/image" Target="../media/image4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hyperlink" Target="http://dataconomy.com/chicago-city-big-data/" TargetMode="External"/><Relationship Id="rId1"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stats.libretexts.org/Courses/Luther_College/Psyc_350%3ABehavioral_Statistics_(Toussaint)/08%3A_Tests_of_Means/8.03%3A_Difference_between_Two_Mean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e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3816" y="2316685"/>
            <a:ext cx="7884367" cy="2220687"/>
          </a:xfrm>
        </p:spPr>
        <p:txBody>
          <a:bodyPr anchor="b">
            <a:normAutofit fontScale="90000"/>
          </a:bodyPr>
          <a:lstStyle/>
          <a:p>
            <a:r>
              <a:rPr lang="en-US" sz="4000" b="1" dirty="0">
                <a:solidFill>
                  <a:srgbClr val="2C326F"/>
                </a:solidFill>
                <a:latin typeface="Georgia" panose="02040502050405020303" pitchFamily="18" charset="0"/>
              </a:rPr>
              <a:t>Unit-1</a:t>
            </a:r>
            <a:br>
              <a:rPr lang="en-US" sz="4000" b="1" dirty="0">
                <a:solidFill>
                  <a:srgbClr val="2C326F"/>
                </a:solidFill>
                <a:latin typeface="Georgia" panose="02040502050405020303" pitchFamily="18" charset="0"/>
              </a:rPr>
            </a:br>
            <a:br>
              <a:rPr lang="en-US" sz="4000" b="1" dirty="0">
                <a:solidFill>
                  <a:srgbClr val="2C326F"/>
                </a:solidFill>
                <a:latin typeface="Georgia" panose="02040502050405020303" pitchFamily="18" charset="0"/>
              </a:rPr>
            </a:br>
            <a:r>
              <a:rPr lang="en-US" sz="4000" b="1" dirty="0">
                <a:solidFill>
                  <a:srgbClr val="2C326F"/>
                </a:solidFill>
                <a:latin typeface="Georgia" panose="02040502050405020303" pitchFamily="18" charset="0"/>
              </a:rPr>
              <a:t>Data analytics</a:t>
            </a:r>
            <a:br>
              <a:rPr lang="en-US" sz="4000" b="1" dirty="0">
                <a:solidFill>
                  <a:srgbClr val="2C326F"/>
                </a:solidFill>
                <a:latin typeface="Georgia" panose="02040502050405020303" pitchFamily="18" charset="0"/>
              </a:rPr>
            </a:br>
            <a:endParaRPr lang="en-IN" sz="4000" b="1" dirty="0">
              <a:solidFill>
                <a:srgbClr val="2C326F"/>
              </a:solidFill>
              <a:latin typeface="Georgia" panose="020405020504050203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latin typeface="Georgia Pro" panose="02040502050405020303" pitchFamily="18" charset="0"/>
              </a:rPr>
            </a:fld>
            <a:endParaRPr lang="en-IN">
              <a:latin typeface="Georgia Pro" panose="02040502050405020303" pitchFamily="18" charset="0"/>
            </a:endParaRPr>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Task-1</a:t>
            </a:r>
            <a:endParaRPr lang="en-US" sz="2800" b="1" dirty="0">
              <a:solidFill>
                <a:srgbClr val="2C326F"/>
              </a:solidFill>
              <a:latin typeface="Georgia Pro" panose="02040502050405020303" pitchFamily="18" charset="0"/>
            </a:endParaRPr>
          </a:p>
        </p:txBody>
      </p:sp>
      <p:sp>
        <p:nvSpPr>
          <p:cNvPr id="4" name="TextBox 3"/>
          <p:cNvSpPr txBox="1"/>
          <p:nvPr/>
        </p:nvSpPr>
        <p:spPr>
          <a:xfrm>
            <a:off x="1054359" y="1222310"/>
            <a:ext cx="5570376" cy="923330"/>
          </a:xfrm>
          <a:prstGeom prst="rect">
            <a:avLst/>
          </a:prstGeom>
          <a:noFill/>
        </p:spPr>
        <p:txBody>
          <a:bodyPr wrap="square" rtlCol="0">
            <a:spAutoFit/>
          </a:bodyPr>
          <a:lstStyle/>
          <a:p>
            <a:pPr marL="342900" indent="-342900">
              <a:buAutoNum type="arabicPeriod"/>
            </a:pPr>
            <a:r>
              <a:rPr lang="en-US" dirty="0">
                <a:latin typeface="Georgia Pro" panose="02040502050405020303" pitchFamily="18" charset="0"/>
              </a:rPr>
              <a:t>Data science in health care</a:t>
            </a:r>
            <a:endParaRPr lang="en-US" dirty="0">
              <a:latin typeface="Georgia Pro" panose="02040502050405020303" pitchFamily="18" charset="0"/>
            </a:endParaRPr>
          </a:p>
          <a:p>
            <a:pPr marL="342900" indent="-342900">
              <a:buAutoNum type="arabicPeriod"/>
            </a:pPr>
            <a:r>
              <a:rPr lang="en-US" dirty="0">
                <a:latin typeface="Georgia Pro" panose="02040502050405020303" pitchFamily="18" charset="0"/>
              </a:rPr>
              <a:t>Transforming e-commerce with data science</a:t>
            </a:r>
            <a:endParaRPr lang="en-US" dirty="0">
              <a:latin typeface="Georgia Pro" panose="02040502050405020303" pitchFamily="18" charset="0"/>
            </a:endParaRPr>
          </a:p>
          <a:p>
            <a:pPr marL="342900" indent="-342900">
              <a:buAutoNum type="arabicPeriod"/>
            </a:pPr>
            <a:r>
              <a:rPr lang="en-US" dirty="0">
                <a:latin typeface="Georgia Pro" panose="02040502050405020303" pitchFamily="18" charset="0"/>
              </a:rPr>
              <a:t>Weather prediction</a:t>
            </a:r>
            <a:endParaRPr lang="en-IN" dirty="0">
              <a:latin typeface="Georgia Pro" panose="02040502050405020303"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Datafication</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6"/>
            <a:ext cx="10515600" cy="4568687"/>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b="1" i="1" dirty="0">
                <a:latin typeface="Georgia Pro" panose="02040502050405020303" pitchFamily="18" charset="0"/>
              </a:rPr>
              <a:t>Datafication</a:t>
            </a:r>
            <a:r>
              <a:rPr lang="en-US" dirty="0">
                <a:latin typeface="Georgia Pro" panose="02040502050405020303" pitchFamily="18" charset="0"/>
              </a:rPr>
              <a:t> is the transformation of social action into online quantified data, thus allowing for real-time tracking and predictive analysis. </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It is about taking previously invisible process/activity and turning it into data, that can be monitored, tracked, </a:t>
            </a:r>
            <a:r>
              <a:rPr lang="en-US" dirty="0" err="1">
                <a:latin typeface="Georgia Pro" panose="02040502050405020303" pitchFamily="18" charset="0"/>
              </a:rPr>
              <a:t>analysed</a:t>
            </a:r>
            <a:r>
              <a:rPr lang="en-US" dirty="0">
                <a:latin typeface="Georgia Pro" panose="02040502050405020303" pitchFamily="18" charset="0"/>
              </a:rPr>
              <a:t> and </a:t>
            </a:r>
            <a:r>
              <a:rPr lang="en-US" dirty="0" err="1">
                <a:latin typeface="Georgia Pro" panose="02040502050405020303" pitchFamily="18" charset="0"/>
              </a:rPr>
              <a:t>optimised</a:t>
            </a:r>
            <a:r>
              <a:rPr lang="en-US" dirty="0">
                <a:latin typeface="Georgia Pro" panose="02040502050405020303" pitchFamily="18" charset="0"/>
              </a:rPr>
              <a:t>. Latest technologies enabled lots of new ways of ‘</a:t>
            </a:r>
            <a:r>
              <a:rPr lang="en-US" dirty="0" err="1">
                <a:latin typeface="Georgia Pro" panose="02040502050405020303" pitchFamily="18" charset="0"/>
              </a:rPr>
              <a:t>datify</a:t>
            </a:r>
            <a:r>
              <a:rPr lang="en-US" dirty="0">
                <a:latin typeface="Georgia Pro" panose="02040502050405020303" pitchFamily="18" charset="0"/>
              </a:rPr>
              <a:t>’ our </a:t>
            </a:r>
            <a:r>
              <a:rPr lang="en-US" b="1" i="1" dirty="0">
                <a:latin typeface="Georgia Pro" panose="02040502050405020303" pitchFamily="18" charset="0"/>
              </a:rPr>
              <a:t>daily and basic activities</a:t>
            </a:r>
            <a:r>
              <a:rPr lang="en-US" dirty="0">
                <a:latin typeface="Georgia Pro" panose="02040502050405020303" pitchFamily="18" charset="0"/>
              </a:rPr>
              <a:t>.</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Datafication is a technological trend turning many aspects of our lives into computerized data using processes to transform organizations into data-driven enterprises by converting this information into new forms of value. </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Datafication refers to the fact that daily interactions of living things can be </a:t>
            </a:r>
            <a:r>
              <a:rPr lang="en-US" b="1" i="1" dirty="0">
                <a:latin typeface="Georgia Pro" panose="02040502050405020303" pitchFamily="18" charset="0"/>
              </a:rPr>
              <a:t>rendered into a data format </a:t>
            </a:r>
            <a:r>
              <a:rPr lang="en-US" dirty="0">
                <a:latin typeface="Georgia Pro" panose="02040502050405020303" pitchFamily="18" charset="0"/>
              </a:rPr>
              <a:t>and put to social use.</a:t>
            </a:r>
            <a:endParaRPr lang="en-IN" dirty="0">
              <a:latin typeface="Georgia Pro" panose="02040502050405020303"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Datafication: Examples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6"/>
            <a:ext cx="10515600" cy="4914935"/>
          </a:xfrm>
          <a:prstGeom prst="rect">
            <a:avLst/>
          </a:prstGeom>
          <a:noFill/>
        </p:spPr>
        <p:txBody>
          <a:bodyPr wrap="square">
            <a:spAutoFit/>
          </a:bodyPr>
          <a:lstStyle/>
          <a:p>
            <a:pPr algn="just">
              <a:lnSpc>
                <a:spcPct val="125000"/>
              </a:lnSpc>
            </a:pPr>
            <a:r>
              <a:rPr lang="en-US" dirty="0">
                <a:latin typeface="Georgia Pro" panose="02040502050405020303" pitchFamily="18" charset="0"/>
              </a:rPr>
              <a:t>Let’s say social platforms, Facebook or Instagram, for example, collect and monitor data information of our friendships to market products and services to us and surveillance services to agencies which in turn changes our </a:t>
            </a:r>
            <a:r>
              <a:rPr lang="en-US" dirty="0" err="1">
                <a:latin typeface="Georgia Pro" panose="02040502050405020303" pitchFamily="18" charset="0"/>
              </a:rPr>
              <a:t>behaviour</a:t>
            </a:r>
            <a:r>
              <a:rPr lang="en-US" dirty="0">
                <a:latin typeface="Georgia Pro" panose="02040502050405020303" pitchFamily="18" charset="0"/>
              </a:rPr>
              <a:t>; promotions that we daily see on the socials are also the result of the monitored data. In this model, data is used to redefine how content is created by datafication being used to inform content rather than recommendation systems.</a:t>
            </a:r>
            <a:endParaRPr lang="en-US" dirty="0">
              <a:latin typeface="Georgia Pro" panose="02040502050405020303" pitchFamily="18" charset="0"/>
            </a:endParaRPr>
          </a:p>
          <a:p>
            <a:pPr algn="just">
              <a:lnSpc>
                <a:spcPct val="125000"/>
              </a:lnSpc>
            </a:pPr>
            <a:endParaRPr lang="en-US" dirty="0">
              <a:latin typeface="Georgia Pro" panose="02040502050405020303" pitchFamily="18" charset="0"/>
            </a:endParaRPr>
          </a:p>
          <a:p>
            <a:pPr algn="just">
              <a:lnSpc>
                <a:spcPct val="125000"/>
              </a:lnSpc>
            </a:pPr>
            <a:r>
              <a:rPr lang="en-US" dirty="0">
                <a:latin typeface="Georgia Pro" panose="02040502050405020303" pitchFamily="18" charset="0"/>
              </a:rPr>
              <a:t>However, there are other industries where datafication process is actively used:</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b="1" i="1" dirty="0">
                <a:latin typeface="Georgia Pro" panose="02040502050405020303" pitchFamily="18" charset="0"/>
              </a:rPr>
              <a:t>Insurance: </a:t>
            </a:r>
            <a:r>
              <a:rPr lang="en-US" dirty="0">
                <a:latin typeface="Georgia Pro" panose="02040502050405020303" pitchFamily="18" charset="0"/>
              </a:rPr>
              <a:t>Data used to update risk profile development and business models.</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b="1" i="1" dirty="0">
                <a:latin typeface="Georgia Pro" panose="02040502050405020303" pitchFamily="18" charset="0"/>
              </a:rPr>
              <a:t>Banking: </a:t>
            </a:r>
            <a:r>
              <a:rPr lang="en-US" dirty="0">
                <a:latin typeface="Georgia Pro" panose="02040502050405020303" pitchFamily="18" charset="0"/>
              </a:rPr>
              <a:t>Data used to establish trustworthiness and likelihood of a person paying back a loan.</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b="1" i="1" dirty="0">
                <a:latin typeface="Georgia Pro" panose="02040502050405020303" pitchFamily="18" charset="0"/>
              </a:rPr>
              <a:t>Human resources:</a:t>
            </a:r>
            <a:r>
              <a:rPr lang="en-US" dirty="0">
                <a:latin typeface="Georgia Pro" panose="02040502050405020303" pitchFamily="18" charset="0"/>
              </a:rPr>
              <a:t> Data used to identify e.g. employees risk-taking profiles.</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b="1" i="1" dirty="0">
                <a:latin typeface="Georgia Pro" panose="02040502050405020303" pitchFamily="18" charset="0"/>
              </a:rPr>
              <a:t>Hiring and recruitment:</a:t>
            </a:r>
            <a:r>
              <a:rPr lang="en-US" dirty="0">
                <a:latin typeface="Georgia Pro" panose="02040502050405020303" pitchFamily="18" charset="0"/>
              </a:rPr>
              <a:t> Data used to replace personality tests.</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b="1" i="1" dirty="0">
                <a:latin typeface="Georgia Pro" panose="02040502050405020303" pitchFamily="18" charset="0"/>
              </a:rPr>
              <a:t>Social science research:</a:t>
            </a:r>
            <a:r>
              <a:rPr lang="en-US" dirty="0">
                <a:latin typeface="Georgia Pro" panose="02040502050405020303" pitchFamily="18" charset="0"/>
              </a:rPr>
              <a:t> Datafication replaces sampling techniques and restructures the manner in which social science research is performed.</a:t>
            </a:r>
            <a:endParaRPr lang="en-IN" dirty="0">
              <a:latin typeface="Georgia Pro" panose="02040502050405020303"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Datafication vs. Digitization</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6"/>
            <a:ext cx="10515600" cy="3374129"/>
          </a:xfrm>
          <a:prstGeom prst="rect">
            <a:avLst/>
          </a:prstGeom>
          <a:noFill/>
        </p:spPr>
        <p:txBody>
          <a:bodyPr wrap="square">
            <a:spAutoFit/>
          </a:bodyPr>
          <a:lstStyle/>
          <a:p>
            <a:pPr algn="just">
              <a:lnSpc>
                <a:spcPct val="150000"/>
              </a:lnSpc>
            </a:pPr>
            <a:r>
              <a:rPr lang="en-US" dirty="0">
                <a:latin typeface="Georgia Pro" panose="02040502050405020303" pitchFamily="18" charset="0"/>
              </a:rPr>
              <a:t>“Datafication is not the same as digitization, which takes analog content—books, films, photographs—and converts it into digital information, a sequence of ones and zeros that computers can read. Datafication is a far broader activity: taking all aspects of life and turning them into data </a:t>
            </a:r>
            <a:r>
              <a:rPr lang="en-US" dirty="0" err="1">
                <a:latin typeface="Georgia Pro" panose="02040502050405020303" pitchFamily="18" charset="0"/>
              </a:rPr>
              <a:t>format.Once</a:t>
            </a:r>
            <a:r>
              <a:rPr lang="en-US" dirty="0">
                <a:latin typeface="Georgia Pro" panose="02040502050405020303" pitchFamily="18" charset="0"/>
              </a:rPr>
              <a:t> we </a:t>
            </a:r>
            <a:r>
              <a:rPr lang="en-US" dirty="0" err="1">
                <a:latin typeface="Georgia Pro" panose="02040502050405020303" pitchFamily="18" charset="0"/>
              </a:rPr>
              <a:t>datafy</a:t>
            </a:r>
            <a:r>
              <a:rPr lang="en-US" dirty="0">
                <a:latin typeface="Georgia Pro" panose="02040502050405020303" pitchFamily="18" charset="0"/>
              </a:rPr>
              <a:t> things, we can transform their purpose and turn the information into new forms of value.”</a:t>
            </a:r>
            <a:endParaRPr lang="en-US" dirty="0">
              <a:latin typeface="Georgia Pro" panose="02040502050405020303" pitchFamily="18" charset="0"/>
            </a:endParaRPr>
          </a:p>
          <a:p>
            <a:pPr algn="just">
              <a:lnSpc>
                <a:spcPct val="150000"/>
              </a:lnSpc>
            </a:pPr>
            <a:endParaRPr lang="en-US" dirty="0">
              <a:latin typeface="Georgia Pro" panose="02040502050405020303" pitchFamily="18" charset="0"/>
            </a:endParaRPr>
          </a:p>
          <a:p>
            <a:pPr algn="just">
              <a:lnSpc>
                <a:spcPct val="150000"/>
              </a:lnSpc>
            </a:pPr>
            <a:r>
              <a:rPr lang="en-US" dirty="0">
                <a:latin typeface="Georgia Pro" panose="02040502050405020303" pitchFamily="18" charset="0"/>
              </a:rPr>
              <a:t>	Datafication is more about the process of collecting, storing, and managing customer data from real-world actions, while digitization is the process of converting chosen media into computer-ready format. </a:t>
            </a:r>
            <a:endParaRPr lang="en-US" dirty="0">
              <a:latin typeface="Georgia Pro" panose="020405020504050203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Current landscape of perspectives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07705"/>
            <a:ext cx="10515600" cy="4914935"/>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dirty="0">
                <a:latin typeface="Georgia Pro" panose="02040502050405020303" pitchFamily="18" charset="0"/>
              </a:rPr>
              <a:t>We have massive amounts of data about many aspects of our lives, and, simultaneously, an abundance of inexpensive computing power. Shopping, communicating, reading news, listening to music, searching for information, expressing our opinions—all this is being tracked online.</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What people might not know is that the “datafication” of our offline behavior has started as well, mirroring the online data collection revolution. Put the two together, and there’s a lot to learn about our behavior and, by extension, who we are as a species.</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It’s not just Internet data, though—it’s finance, the medical industry, pharmaceuticals, bioinformatics, social welfare, government, education, retail, and the list goes on. There is a growing influence of data in most sectors and most industries. </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In some cases, the amount of data collected might be enough to be considered “big” (more on this in the next chapter); in other cases, it’s not.</a:t>
            </a:r>
            <a:endParaRPr lang="en-IN" dirty="0">
              <a:latin typeface="Georgia Pro" panose="02040502050405020303"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Current landscape of perspectives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07705"/>
            <a:ext cx="10515600" cy="4974054"/>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sz="1700" dirty="0">
                <a:latin typeface="Georgia Pro" panose="02040502050405020303" pitchFamily="18" charset="0"/>
              </a:rPr>
              <a:t>It’s not only the massiveness that makes all this new data interesting but the data itself, often in real time, becomes the building blocks of data products. </a:t>
            </a:r>
            <a:endParaRPr lang="en-US" sz="17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7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700" dirty="0">
                <a:latin typeface="Georgia Pro" panose="02040502050405020303" pitchFamily="18" charset="0"/>
              </a:rPr>
              <a:t>On the Internet, Amazon recommendation systems, friend recommendations on Facebook, film and music recommendations, and so on. In finance, credit ratings, trading algorithms, and models. In education, this is starting to mean dynamic personalized learning and assessments coming out of places like Coursera and Khan Academy. In government, this means policies based on data.</a:t>
            </a:r>
            <a:endParaRPr lang="en-US" sz="17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7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700" dirty="0">
                <a:latin typeface="Georgia Pro" panose="02040502050405020303" pitchFamily="18" charset="0"/>
              </a:rPr>
              <a:t>We’re witnessing the beginning of a massive, culturally saturated feedback loop where our behavior changes the product and the product changes our behavior. Technology makes this possible: infrastructure for large-scale data processing, increased memory, and bandwidth, as well as a cultural acceptance of technology in the fabric of our lives. This wasn’t true a decade ago.</a:t>
            </a:r>
            <a:endParaRPr lang="en-US" sz="17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7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700" dirty="0">
                <a:latin typeface="Georgia Pro" panose="02040502050405020303" pitchFamily="18" charset="0"/>
              </a:rPr>
              <a:t>Considering the impact of this feedback loop, we should start thinking seriously about how it’s being conducted, along with the ethical and technical responsibilities for the people responsible for the process. </a:t>
            </a:r>
            <a:endParaRPr lang="en-IN" sz="1700" dirty="0">
              <a:latin typeface="Georgia Pro" panose="02040502050405020303"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Current landscape of perspectives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07705"/>
            <a:ext cx="10515600" cy="3666004"/>
          </a:xfrm>
          <a:prstGeom prst="rect">
            <a:avLst/>
          </a:prstGeom>
          <a:noFill/>
        </p:spPr>
        <p:txBody>
          <a:bodyPr wrap="square">
            <a:spAutoFit/>
          </a:bodyPr>
          <a:lstStyle/>
          <a:p>
            <a:pPr algn="just">
              <a:lnSpc>
                <a:spcPct val="125000"/>
              </a:lnSpc>
            </a:pPr>
            <a:r>
              <a:rPr lang="en-US" sz="1700" dirty="0">
                <a:latin typeface="Georgia Pro" panose="02040502050405020303" pitchFamily="18" charset="0"/>
              </a:rPr>
              <a:t>“Data science, as it’s practiced, is a blend of Red-Bull-fueled hacking and espresso-inspired statistics.” </a:t>
            </a:r>
            <a:r>
              <a:rPr lang="en-US" sz="1700" dirty="0" err="1">
                <a:latin typeface="Georgia Pro" panose="02040502050405020303" pitchFamily="18" charset="0"/>
              </a:rPr>
              <a:t>Metamarket</a:t>
            </a:r>
            <a:r>
              <a:rPr lang="en-US" sz="1700" dirty="0">
                <a:latin typeface="Georgia Pro" panose="02040502050405020303" pitchFamily="18" charset="0"/>
              </a:rPr>
              <a:t> CEO Mike Driscoll’s [2010]  </a:t>
            </a:r>
            <a:endParaRPr lang="en-US" sz="1700" dirty="0">
              <a:latin typeface="Georgia Pro" panose="02040502050405020303" pitchFamily="18" charset="0"/>
            </a:endParaRPr>
          </a:p>
          <a:p>
            <a:pPr algn="just">
              <a:lnSpc>
                <a:spcPct val="125000"/>
              </a:lnSpc>
            </a:pPr>
            <a:endParaRPr lang="en-US" sz="1700" dirty="0">
              <a:latin typeface="Georgia Pro" panose="02040502050405020303" pitchFamily="18" charset="0"/>
            </a:endParaRPr>
          </a:p>
          <a:p>
            <a:pPr algn="just">
              <a:lnSpc>
                <a:spcPct val="125000"/>
              </a:lnSpc>
            </a:pPr>
            <a:r>
              <a:rPr lang="en-US" sz="1700" dirty="0">
                <a:latin typeface="Georgia Pro" panose="02040502050405020303" pitchFamily="18" charset="0"/>
              </a:rPr>
              <a:t>Statisticians are the ones who make sense of the data deluge occurring in science, engineering, and medicine; that statistics provides methods for data analysis in all fields, from art history to zoology; that it is exciting to be a Statistician in the 21st century because of the many challenges brought about by the data explosion in all of these fields.</a:t>
            </a:r>
            <a:endParaRPr lang="en-US" sz="1700" dirty="0">
              <a:latin typeface="Georgia Pro" panose="02040502050405020303" pitchFamily="18" charset="0"/>
            </a:endParaRPr>
          </a:p>
          <a:p>
            <a:pPr algn="just">
              <a:lnSpc>
                <a:spcPct val="125000"/>
              </a:lnSpc>
            </a:pPr>
            <a:endParaRPr lang="en-US" sz="1700" dirty="0">
              <a:latin typeface="Georgia Pro" panose="02040502050405020303" pitchFamily="18" charset="0"/>
            </a:endParaRPr>
          </a:p>
          <a:p>
            <a:pPr algn="just">
              <a:lnSpc>
                <a:spcPct val="125000"/>
              </a:lnSpc>
            </a:pPr>
            <a:r>
              <a:rPr lang="en-US" sz="1700" dirty="0">
                <a:latin typeface="Georgia Pro" panose="02040502050405020303" pitchFamily="18" charset="0"/>
              </a:rPr>
              <a:t>DJ Patil and Jeff </a:t>
            </a:r>
            <a:r>
              <a:rPr lang="en-US" sz="1700" dirty="0" err="1">
                <a:latin typeface="Georgia Pro" panose="02040502050405020303" pitchFamily="18" charset="0"/>
              </a:rPr>
              <a:t>Hammerbacher</a:t>
            </a:r>
            <a:r>
              <a:rPr lang="en-US" sz="1700" dirty="0">
                <a:latin typeface="Georgia Pro" panose="02040502050405020303" pitchFamily="18" charset="0"/>
              </a:rPr>
              <a:t>—then at LinkedIn and Facebook, respectively—coined the term “data scientist” in 2008. So that is when “data scientist” emerged as a job title. (Wikipedia finally gained an entry on data science in 2012.)</a:t>
            </a:r>
            <a:endParaRPr lang="en-IN" sz="1700" dirty="0">
              <a:latin typeface="Georgia Pro" panose="02040502050405020303"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Current landscape of perspectives</a:t>
            </a:r>
            <a:endParaRPr lang="en-US" sz="2800" b="1" dirty="0">
              <a:solidFill>
                <a:srgbClr val="2C326F"/>
              </a:solidFill>
              <a:latin typeface="Georgia Pro" panose="02040502050405020303" pitchFamily="18" charset="0"/>
            </a:endParaRPr>
          </a:p>
        </p:txBody>
      </p:sp>
      <p:pic>
        <p:nvPicPr>
          <p:cNvPr id="4" name="Picture 3"/>
          <p:cNvPicPr>
            <a:picLocks noChangeAspect="1"/>
          </p:cNvPicPr>
          <p:nvPr/>
        </p:nvPicPr>
        <p:blipFill>
          <a:blip r:embed="rId1"/>
          <a:stretch>
            <a:fillRect/>
          </a:stretch>
        </p:blipFill>
        <p:spPr>
          <a:xfrm>
            <a:off x="2328570" y="1473751"/>
            <a:ext cx="7346311" cy="39104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Task</a:t>
            </a:r>
            <a:endParaRPr lang="en-US" sz="2800" b="1" dirty="0">
              <a:solidFill>
                <a:srgbClr val="2C326F"/>
              </a:solidFill>
              <a:latin typeface="Georgia Pro" panose="02040502050405020303" pitchFamily="18" charset="0"/>
            </a:endParaRPr>
          </a:p>
        </p:txBody>
      </p:sp>
      <p:sp>
        <p:nvSpPr>
          <p:cNvPr id="4" name="TextBox 3"/>
          <p:cNvSpPr txBox="1"/>
          <p:nvPr/>
        </p:nvSpPr>
        <p:spPr>
          <a:xfrm>
            <a:off x="1007706" y="1436914"/>
            <a:ext cx="9339943" cy="369332"/>
          </a:xfrm>
          <a:prstGeom prst="rect">
            <a:avLst/>
          </a:prstGeom>
          <a:noFill/>
        </p:spPr>
        <p:txBody>
          <a:bodyPr wrap="square" rtlCol="0">
            <a:spAutoFit/>
          </a:bodyPr>
          <a:lstStyle/>
          <a:p>
            <a:r>
              <a:rPr lang="en-US" dirty="0">
                <a:latin typeface="Georgia Pro" panose="02040502050405020303" pitchFamily="18" charset="0"/>
              </a:rPr>
              <a:t>Skill set needed to become data scientist/analyst/Engineer?</a:t>
            </a:r>
            <a:endParaRPr lang="en-IN" dirty="0">
              <a:latin typeface="Georgia Pro" panose="02040502050405020303"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89936"/>
            <a:ext cx="6123039" cy="481320"/>
          </a:xfrm>
          <a:noFill/>
        </p:spPr>
        <p:txBody>
          <a:bodyPr wrap="square">
            <a:spAutoFit/>
          </a:bodyPr>
          <a:lstStyle/>
          <a:p>
            <a:pPr algn="just"/>
            <a:r>
              <a:rPr lang="en-US" sz="2800" b="1" dirty="0">
                <a:solidFill>
                  <a:srgbClr val="2C326F"/>
                </a:solidFill>
                <a:latin typeface="Georgia Pro" panose="02040502050405020303" pitchFamily="18" charset="0"/>
                <a:ea typeface="+mn-ea"/>
                <a:cs typeface="Times New Roman" panose="02020603050405020304" pitchFamily="18" charset="0"/>
              </a:rPr>
              <a:t>What is Big Data?</a:t>
            </a:r>
            <a:endParaRPr lang="en-AU" sz="2800" b="1" dirty="0">
              <a:solidFill>
                <a:srgbClr val="2C326F"/>
              </a:solidFill>
              <a:latin typeface="Georgia Pro" panose="02040502050405020303" pitchFamily="18" charset="0"/>
              <a:ea typeface="+mn-ea"/>
              <a:cs typeface="Times New Roman" panose="02020603050405020304" pitchFamily="18" charset="0"/>
            </a:endParaRPr>
          </a:p>
        </p:txBody>
      </p:sp>
      <p:sp>
        <p:nvSpPr>
          <p:cNvPr id="21507" name="Content Placeholder 2"/>
          <p:cNvSpPr>
            <a:spLocks noGrp="1"/>
          </p:cNvSpPr>
          <p:nvPr>
            <p:ph idx="1"/>
          </p:nvPr>
        </p:nvSpPr>
        <p:spPr>
          <a:xfrm>
            <a:off x="838200" y="1415844"/>
            <a:ext cx="10515600" cy="4237704"/>
          </a:xfrm>
        </p:spPr>
        <p:txBody>
          <a:bodyPr>
            <a:normAutofit/>
          </a:bodyPr>
          <a:lstStyle/>
          <a:p>
            <a:r>
              <a:rPr kumimoji="0" lang="en-GB" altLang="zh-CN" dirty="0">
                <a:latin typeface="Georgia Pro" panose="02040502050405020303" pitchFamily="18" charset="0"/>
                <a:cs typeface="Times New Roman" panose="02020603050405020304" pitchFamily="18" charset="0"/>
              </a:rPr>
              <a:t>No standard definition! here is from Wikipedia:</a:t>
            </a:r>
            <a:endParaRPr kumimoji="0" lang="en-GB" altLang="zh-CN" dirty="0">
              <a:latin typeface="Georgia Pro" panose="02040502050405020303" pitchFamily="18" charset="0"/>
              <a:cs typeface="Times New Roman" panose="02020603050405020304" pitchFamily="18" charset="0"/>
            </a:endParaRPr>
          </a:p>
          <a:p>
            <a:pPr lvl="1" algn="just"/>
            <a:r>
              <a:rPr lang="en-AU" altLang="en-US" dirty="0">
                <a:latin typeface="Georgia Pro" panose="02040502050405020303" pitchFamily="18" charset="0"/>
                <a:cs typeface="Times New Roman" panose="02020603050405020304" pitchFamily="18" charset="0"/>
              </a:rPr>
              <a:t>Big data is a term for data sets that are so large or complex that traditional data processing applications are inadequate.</a:t>
            </a:r>
            <a:endParaRPr lang="en-AU" altLang="en-US" dirty="0">
              <a:latin typeface="Georgia Pro" panose="02040502050405020303" pitchFamily="18" charset="0"/>
              <a:cs typeface="Times New Roman" panose="02020603050405020304" pitchFamily="18" charset="0"/>
            </a:endParaRPr>
          </a:p>
          <a:p>
            <a:pPr lvl="1" algn="just"/>
            <a:endParaRPr lang="en-AU" altLang="en-US" dirty="0">
              <a:latin typeface="Georgia Pro" panose="02040502050405020303" pitchFamily="18" charset="0"/>
              <a:cs typeface="Times New Roman" panose="02020603050405020304" pitchFamily="18" charset="0"/>
            </a:endParaRPr>
          </a:p>
          <a:p>
            <a:pPr lvl="1" algn="just"/>
            <a:r>
              <a:rPr lang="en-AU" altLang="en-US" dirty="0">
                <a:latin typeface="Georgia Pro" panose="02040502050405020303" pitchFamily="18" charset="0"/>
                <a:cs typeface="Times New Roman" panose="02020603050405020304" pitchFamily="18" charset="0"/>
              </a:rPr>
              <a:t>Challenges include </a:t>
            </a:r>
            <a:r>
              <a:rPr lang="en-AU" altLang="en-US" dirty="0">
                <a:solidFill>
                  <a:schemeClr val="accent2"/>
                </a:solidFill>
                <a:latin typeface="Georgia Pro" panose="02040502050405020303" pitchFamily="18" charset="0"/>
                <a:cs typeface="Times New Roman" panose="02020603050405020304" pitchFamily="18" charset="0"/>
              </a:rPr>
              <a:t>analysis, capture, data curation, search, sharing, storage, transfer, visualization, querying, updating and information privacy</a:t>
            </a:r>
            <a:r>
              <a:rPr lang="en-AU" altLang="en-US" dirty="0">
                <a:latin typeface="Georgia Pro" panose="02040502050405020303" pitchFamily="18" charset="0"/>
                <a:cs typeface="Times New Roman" panose="02020603050405020304" pitchFamily="18" charset="0"/>
              </a:rPr>
              <a:t>.</a:t>
            </a:r>
            <a:r>
              <a:rPr lang="en-US" altLang="en-US" dirty="0">
                <a:latin typeface="Georgia Pro" panose="02040502050405020303" pitchFamily="18" charset="0"/>
                <a:cs typeface="Times New Roman" panose="02020603050405020304" pitchFamily="18" charset="0"/>
              </a:rPr>
              <a:t>	</a:t>
            </a:r>
            <a:endParaRPr lang="en-US" altLang="en-US" dirty="0">
              <a:latin typeface="Georgia Pro" panose="02040502050405020303" pitchFamily="18" charset="0"/>
              <a:cs typeface="Times New Roman" panose="02020603050405020304" pitchFamily="18" charset="0"/>
            </a:endParaRPr>
          </a:p>
          <a:p>
            <a:pPr lvl="1" algn="just"/>
            <a:endParaRPr lang="en-US" altLang="en-US" dirty="0">
              <a:latin typeface="Georgia Pro" panose="02040502050405020303" pitchFamily="18" charset="0"/>
              <a:cs typeface="Times New Roman" panose="02020603050405020304" pitchFamily="18" charset="0"/>
            </a:endParaRPr>
          </a:p>
          <a:p>
            <a:pPr lvl="1" algn="just"/>
            <a:r>
              <a:rPr lang="en-AU" altLang="en-US" dirty="0">
                <a:latin typeface="Georgia Pro" panose="02040502050405020303" pitchFamily="18" charset="0"/>
                <a:cs typeface="Times New Roman" panose="02020603050405020304" pitchFamily="18" charset="0"/>
              </a:rPr>
              <a:t>Analysis of data sets can find new correlations to "spot business trends, prevent diseases, combat crime and so on."</a:t>
            </a:r>
            <a:endParaRPr lang="en-US" altLang="en-US" dirty="0">
              <a:latin typeface="Georgia Pro" panose="02040502050405020303" pitchFamily="18" charset="0"/>
              <a:cs typeface="Times New Roman" panose="02020603050405020304" pitchFamily="18" charset="0"/>
            </a:endParaRPr>
          </a:p>
          <a:p>
            <a:pPr marL="0" indent="0">
              <a:buNone/>
            </a:pPr>
            <a:endParaRPr lang="en-US" altLang="en-US" dirty="0">
              <a:latin typeface="Georgia Pro"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4" name="TextBox 3"/>
          <p:cNvSpPr txBox="1"/>
          <p:nvPr/>
        </p:nvSpPr>
        <p:spPr>
          <a:xfrm>
            <a:off x="838199" y="1075854"/>
            <a:ext cx="10069287" cy="25431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Georgia Pro" panose="02040502050405020303" pitchFamily="18" charset="0"/>
              </a:rPr>
              <a:t>Data Definitions and Analysis Techniques – </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Elements Variables and Data categorization- </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Levels of Measurement- Data management and indexing-</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Statistical learning, Descriptive Statistics</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Basic Analysis Techniques</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Data analysis techniques (Regression analysis, Classification techniques, Clustering)</a:t>
            </a:r>
            <a:endParaRPr lang="en-IN" dirty="0">
              <a:latin typeface="Georgia Pro" panose="02040502050405020303" pitchFamily="18" charset="0"/>
            </a:endParaRPr>
          </a:p>
        </p:txBody>
      </p:sp>
      <p:sp>
        <p:nvSpPr>
          <p:cNvPr id="5"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Contents</a:t>
            </a:r>
            <a:endParaRPr lang="en-US" sz="2800" b="1" dirty="0">
              <a:solidFill>
                <a:srgbClr val="2C326F"/>
              </a:solidFill>
              <a:latin typeface="Georgia Pro" panose="020405020504050203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621589" cy="554210"/>
          </a:xfrm>
        </p:spPr>
        <p:txBody>
          <a:bodyPr>
            <a:normAutofit/>
          </a:bodyPr>
          <a:lstStyle/>
          <a:p>
            <a:pPr>
              <a:defRPr/>
            </a:pPr>
            <a:r>
              <a:rPr lang="en-US" sz="2800" b="1" dirty="0">
                <a:solidFill>
                  <a:srgbClr val="2C326F"/>
                </a:solidFill>
                <a:latin typeface="Georgia" panose="02040502050405020303" pitchFamily="18" charset="0"/>
              </a:rPr>
              <a:t>Who is generating Big Data?</a:t>
            </a:r>
            <a:endParaRPr lang="en-AU" sz="2800" b="1" dirty="0">
              <a:solidFill>
                <a:srgbClr val="2C326F"/>
              </a:solidFill>
              <a:latin typeface="Georgia" panose="02040502050405020303" pitchFamily="18" charset="0"/>
            </a:endParaRPr>
          </a:p>
        </p:txBody>
      </p:sp>
      <p:pic>
        <p:nvPicPr>
          <p:cNvPr id="4" name="Picture 3"/>
          <p:cNvPicPr>
            <a:picLocks noChangeAspect="1"/>
          </p:cNvPicPr>
          <p:nvPr/>
        </p:nvPicPr>
        <p:blipFill>
          <a:blip r:embed="rId1" cstate="screen"/>
          <a:stretch>
            <a:fillRect/>
          </a:stretch>
        </p:blipFill>
        <p:spPr>
          <a:xfrm>
            <a:off x="1752600" y="1869585"/>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2" descr="http://t2.gstatic.com/images?q=tbn:ANd9GcRMEiHyKbA7ufLqg6hvyLzDWhHGEnQ-rHTFJBAGlDc_dADr24GbizHlX5U"/>
          <p:cNvPicPr>
            <a:picLocks noChangeAspect="1" noChangeArrowheads="1"/>
          </p:cNvPicPr>
          <p:nvPr/>
        </p:nvPicPr>
        <p:blipFill>
          <a:blip r:embed="rId2" cstate="print"/>
          <a:srcRect/>
          <a:stretch>
            <a:fillRect/>
          </a:stretch>
        </p:blipFill>
        <p:spPr bwMode="auto">
          <a:xfrm>
            <a:off x="3048000" y="2631585"/>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533" name="TextBox 8"/>
          <p:cNvSpPr txBox="1">
            <a:spLocks noChangeArrowheads="1"/>
          </p:cNvSpPr>
          <p:nvPr/>
        </p:nvSpPr>
        <p:spPr bwMode="auto">
          <a:xfrm>
            <a:off x="7488238" y="1376363"/>
            <a:ext cx="2874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en-US">
                <a:latin typeface="Arial" panose="020B0604020202020204" pitchFamily="34" charset="0"/>
              </a:rPr>
              <a:t>Homeland Security</a:t>
            </a:r>
            <a:endParaRPr kumimoji="0" lang="en-US" altLang="en-US">
              <a:latin typeface="Arial" panose="020B0604020202020204" pitchFamily="34" charset="0"/>
            </a:endParaRPr>
          </a:p>
        </p:txBody>
      </p:sp>
      <p:sp>
        <p:nvSpPr>
          <p:cNvPr id="22534" name="TextBox 9"/>
          <p:cNvSpPr txBox="1">
            <a:spLocks noChangeArrowheads="1"/>
          </p:cNvSpPr>
          <p:nvPr/>
        </p:nvSpPr>
        <p:spPr bwMode="auto">
          <a:xfrm>
            <a:off x="7543800" y="4003675"/>
            <a:ext cx="2743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en-US">
                <a:latin typeface="Arial" panose="020B0604020202020204" pitchFamily="34" charset="0"/>
              </a:rPr>
              <a:t>Real Time Search</a:t>
            </a:r>
            <a:endParaRPr kumimoji="0" lang="en-US" altLang="en-US">
              <a:latin typeface="Arial" panose="020B0604020202020204" pitchFamily="34" charset="0"/>
            </a:endParaRPr>
          </a:p>
        </p:txBody>
      </p:sp>
      <p:sp>
        <p:nvSpPr>
          <p:cNvPr id="22535" name="Rectangle 10"/>
          <p:cNvSpPr>
            <a:spLocks noChangeArrowheads="1"/>
          </p:cNvSpPr>
          <p:nvPr/>
        </p:nvSpPr>
        <p:spPr bwMode="auto">
          <a:xfrm>
            <a:off x="1676400" y="1412875"/>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a:t>Social</a:t>
            </a:r>
            <a:endParaRPr kumimoji="0" lang="en-US" altLang="en-US"/>
          </a:p>
        </p:txBody>
      </p:sp>
      <p:sp>
        <p:nvSpPr>
          <p:cNvPr id="22536" name="TextBox 12"/>
          <p:cNvSpPr txBox="1">
            <a:spLocks noChangeArrowheads="1"/>
          </p:cNvSpPr>
          <p:nvPr/>
        </p:nvSpPr>
        <p:spPr bwMode="auto">
          <a:xfrm>
            <a:off x="1676400" y="4003675"/>
            <a:ext cx="2819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en-US">
                <a:latin typeface="Arial" panose="020B0604020202020204" pitchFamily="34" charset="0"/>
              </a:rPr>
              <a:t>eCommerce</a:t>
            </a:r>
            <a:endParaRPr kumimoji="0" lang="en-US" altLang="en-US">
              <a:latin typeface="Arial" panose="020B0604020202020204" pitchFamily="34" charset="0"/>
            </a:endParaRPr>
          </a:p>
        </p:txBody>
      </p:sp>
      <p:pic>
        <p:nvPicPr>
          <p:cNvPr id="22537"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46275"/>
            <a:ext cx="259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4"/>
          <p:cNvSpPr txBox="1">
            <a:spLocks noChangeArrowheads="1"/>
          </p:cNvSpPr>
          <p:nvPr/>
        </p:nvSpPr>
        <p:spPr bwMode="auto">
          <a:xfrm>
            <a:off x="4876800" y="1336676"/>
            <a:ext cx="2362200" cy="646113"/>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charset="0"/>
                <a:cs typeface="MS PGothic" charset="0"/>
              </a:defRPr>
            </a:lvl1pPr>
            <a:lvl2pPr marL="742950" indent="-285750" eaLnBrk="0" hangingPunct="0">
              <a:defRPr sz="2400">
                <a:solidFill>
                  <a:schemeClr val="tx1"/>
                </a:solidFill>
                <a:latin typeface="Arial" panose="020B0604020202020204" pitchFamily="34" charset="0"/>
                <a:ea typeface="MS PGothic" charset="0"/>
              </a:defRPr>
            </a:lvl2pPr>
            <a:lvl3pPr marL="1143000" indent="-228600" eaLnBrk="0" hangingPunct="0">
              <a:defRPr sz="2400">
                <a:solidFill>
                  <a:schemeClr val="tx1"/>
                </a:solidFill>
                <a:latin typeface="Arial" panose="020B0604020202020204" pitchFamily="34" charset="0"/>
                <a:ea typeface="MS PGothic" charset="0"/>
              </a:defRPr>
            </a:lvl3pPr>
            <a:lvl4pPr marL="1600200" indent="-228600" eaLnBrk="0" hangingPunct="0">
              <a:defRPr sz="2400">
                <a:solidFill>
                  <a:schemeClr val="tx1"/>
                </a:solidFill>
                <a:latin typeface="Arial" panose="020B0604020202020204" pitchFamily="34" charset="0"/>
                <a:ea typeface="MS PGothic" charset="0"/>
              </a:defRPr>
            </a:lvl4pPr>
            <a:lvl5pPr marL="2057400" indent="-228600" eaLnBrk="0" hangingPunct="0">
              <a:defRPr sz="2400">
                <a:solidFill>
                  <a:schemeClr val="tx1"/>
                </a:solidFill>
                <a:latin typeface="Arial" panose="020B0604020202020204" pitchFamily="34" charset="0"/>
                <a:ea typeface="MS PGothic"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charset="0"/>
              </a:defRPr>
            </a:lvl9pPr>
          </a:lstStyle>
          <a:p>
            <a:pPr algn="ctr" eaLnBrk="1" hangingPunct="1">
              <a:defRPr/>
            </a:pPr>
            <a:r>
              <a:rPr lang="en-US" sz="1800" dirty="0">
                <a:latin typeface="+mn-lt"/>
                <a:ea typeface="+mn-ea"/>
                <a:cs typeface="+mn-cs"/>
              </a:rPr>
              <a:t>User Tracking &amp; Engagement</a:t>
            </a:r>
            <a:endParaRPr lang="en-US" sz="1800" dirty="0">
              <a:latin typeface="+mn-lt"/>
              <a:ea typeface="+mn-ea"/>
              <a:cs typeface="+mn-cs"/>
            </a:endParaRPr>
          </a:p>
        </p:txBody>
      </p:sp>
      <p:sp>
        <p:nvSpPr>
          <p:cNvPr id="22539" name="TextBox 17"/>
          <p:cNvSpPr txBox="1">
            <a:spLocks noChangeArrowheads="1"/>
          </p:cNvSpPr>
          <p:nvPr/>
        </p:nvSpPr>
        <p:spPr bwMode="auto">
          <a:xfrm>
            <a:off x="5029200" y="4003675"/>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en-US">
                <a:latin typeface="Arial" panose="020B0604020202020204" pitchFamily="34" charset="0"/>
              </a:rPr>
              <a:t>Financial Services </a:t>
            </a:r>
            <a:endParaRPr kumimoji="0" lang="en-US" altLang="en-US">
              <a:latin typeface="Arial" panose="020B0604020202020204" pitchFamily="34" charset="0"/>
            </a:endParaRPr>
          </a:p>
        </p:txBody>
      </p:sp>
      <p:pic>
        <p:nvPicPr>
          <p:cNvPr id="2254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552608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1" name="Group 11"/>
          <p:cNvGrpSpPr/>
          <p:nvPr/>
        </p:nvGrpSpPr>
        <p:grpSpPr bwMode="auto">
          <a:xfrm>
            <a:off x="7797800" y="4929188"/>
            <a:ext cx="2425700" cy="482600"/>
            <a:chOff x="5727959" y="4694719"/>
            <a:chExt cx="3208432" cy="639281"/>
          </a:xfrm>
        </p:grpSpPr>
        <p:pic>
          <p:nvPicPr>
            <p:cNvPr id="22551"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7959" y="4694719"/>
              <a:ext cx="239466"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6559" y="4694719"/>
              <a:ext cx="2979832"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42" name="Picture 5"/>
          <p:cNvPicPr>
            <a:picLocks noChangeAspect="1"/>
          </p:cNvPicPr>
          <p:nvPr/>
        </p:nvPicPr>
        <p:blipFill>
          <a:blip r:embed="rId7">
            <a:extLst>
              <a:ext uri="{28A0092B-C50C-407E-A947-70E740481C1C}">
                <a14:useLocalDpi xmlns:a14="http://schemas.microsoft.com/office/drawing/2010/main" val="0"/>
              </a:ext>
            </a:extLst>
          </a:blip>
          <a:srcRect t="-25693"/>
          <a:stretch>
            <a:fillRect/>
          </a:stretch>
        </p:blipFill>
        <p:spPr bwMode="auto">
          <a:xfrm>
            <a:off x="7824788" y="4484689"/>
            <a:ext cx="90805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05801" y="54752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839200" y="54752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a:cxnSpLocks noChangeShapeType="1"/>
          </p:cNvCxnSpPr>
          <p:nvPr/>
        </p:nvCxnSpPr>
        <p:spPr bwMode="auto">
          <a:xfrm>
            <a:off x="4724400" y="1412875"/>
            <a:ext cx="0" cy="4648200"/>
          </a:xfrm>
          <a:prstGeom prst="line">
            <a:avLst/>
          </a:prstGeom>
          <a:noFill/>
          <a:ln w="25400">
            <a:solidFill>
              <a:schemeClr val="accent1"/>
            </a:solidFill>
            <a:round/>
          </a:ln>
          <a:effectLst>
            <a:outerShdw blurRad="40000" dist="20000" dir="5400000" rotWithShape="0">
              <a:srgbClr val="808080">
                <a:alpha val="37999"/>
              </a:srgbClr>
            </a:outerShdw>
          </a:effectLst>
        </p:spPr>
      </p:cxnSp>
      <p:cxnSp>
        <p:nvCxnSpPr>
          <p:cNvPr id="21" name="Straight Connector 20"/>
          <p:cNvCxnSpPr>
            <a:cxnSpLocks noChangeShapeType="1"/>
          </p:cNvCxnSpPr>
          <p:nvPr/>
        </p:nvCxnSpPr>
        <p:spPr bwMode="auto">
          <a:xfrm>
            <a:off x="7391400" y="1412875"/>
            <a:ext cx="0" cy="4648200"/>
          </a:xfrm>
          <a:prstGeom prst="line">
            <a:avLst/>
          </a:prstGeom>
          <a:noFill/>
          <a:ln w="25400">
            <a:solidFill>
              <a:schemeClr val="accent1"/>
            </a:solidFill>
            <a:round/>
          </a:ln>
          <a:effectLst>
            <a:outerShdw blurRad="40000" dist="20000" dir="5400000" rotWithShape="0">
              <a:srgbClr val="808080">
                <a:alpha val="37999"/>
              </a:srgbClr>
            </a:outerShdw>
          </a:effectLst>
        </p:spPr>
      </p:cxnSp>
      <p:cxnSp>
        <p:nvCxnSpPr>
          <p:cNvPr id="22" name="Straight Connector 21"/>
          <p:cNvCxnSpPr>
            <a:cxnSpLocks noChangeShapeType="1"/>
          </p:cNvCxnSpPr>
          <p:nvPr/>
        </p:nvCxnSpPr>
        <p:spPr bwMode="auto">
          <a:xfrm>
            <a:off x="1828800" y="3849688"/>
            <a:ext cx="8229600" cy="0"/>
          </a:xfrm>
          <a:prstGeom prst="line">
            <a:avLst/>
          </a:prstGeom>
          <a:noFill/>
          <a:ln w="25400">
            <a:solidFill>
              <a:schemeClr val="accent1"/>
            </a:solidFill>
            <a:round/>
          </a:ln>
          <a:effectLst>
            <a:outerShdw blurRad="40000" dist="20000" dir="5400000" rotWithShape="0">
              <a:srgbClr val="808080">
                <a:alpha val="37999"/>
              </a:srgbClr>
            </a:outerShdw>
          </a:effectLst>
        </p:spPr>
      </p:cxnSp>
      <p:pic>
        <p:nvPicPr>
          <p:cNvPr id="23" name="Picture 22"/>
          <p:cNvPicPr>
            <a:picLocks noChangeAspect="1"/>
          </p:cNvPicPr>
          <p:nvPr/>
        </p:nvPicPr>
        <p:blipFill>
          <a:blip r:embed="rId10" cstate="print"/>
          <a:stretch>
            <a:fillRect/>
          </a:stretch>
        </p:blipFill>
        <p:spPr>
          <a:xfrm>
            <a:off x="5029200" y="4536585"/>
            <a:ext cx="2133600" cy="1402080"/>
          </a:xfrm>
          <a:prstGeom prst="rect">
            <a:avLst/>
          </a:prstGeom>
          <a:ln>
            <a:noFill/>
          </a:ln>
          <a:effectLst>
            <a:softEdge rad="112500"/>
          </a:effectLst>
        </p:spPr>
      </p:pic>
      <p:pic>
        <p:nvPicPr>
          <p:cNvPr id="24" name="Picture 23"/>
          <p:cNvPicPr>
            <a:picLocks noChangeAspect="1"/>
          </p:cNvPicPr>
          <p:nvPr/>
        </p:nvPicPr>
        <p:blipFill>
          <a:blip r:embed="rId11"/>
          <a:srcRect/>
          <a:stretch>
            <a:fillRect/>
          </a:stretch>
        </p:blipFill>
        <p:spPr bwMode="auto">
          <a:xfrm>
            <a:off x="7848600" y="1800225"/>
            <a:ext cx="1905000" cy="1900238"/>
          </a:xfrm>
          <a:prstGeom prst="rect">
            <a:avLst/>
          </a:prstGeom>
          <a:noFill/>
          <a:ln>
            <a:noFill/>
          </a:ln>
          <a:effectLst>
            <a:outerShdw blurRad="292100" dist="139700" dir="2700000" algn="tl" rotWithShape="0">
              <a:srgbClr val="333333">
                <a:alpha val="64999"/>
              </a:srgbClr>
            </a:outerShdw>
          </a:effectLst>
        </p:spPr>
      </p:pic>
      <p:pic>
        <p:nvPicPr>
          <p:cNvPr id="22550" name="Picture 2" descr="http://cdn2.1stwebdesigner.com/wp-content/uploads/2010/10/speckyboy1.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1089" y="4441825"/>
            <a:ext cx="14700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199" y="1268361"/>
            <a:ext cx="10658167" cy="4370427"/>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Georgia Pro" panose="02040502050405020303" pitchFamily="18" charset="0"/>
              </a:rPr>
              <a:t>The total amount of data created, captured, copied, and consumed globally increases rapidly, reaching 64.2 zettabytes in 2020.  </a:t>
            </a:r>
            <a:endParaRPr lang="en-US" sz="2000" dirty="0">
              <a:latin typeface="Georgia Pro" panose="02040502050405020303" pitchFamily="18" charset="0"/>
            </a:endParaRPr>
          </a:p>
          <a:p>
            <a:pPr marL="285750" indent="-285750" algn="just">
              <a:buFont typeface="Arial" panose="020B0604020202020204" pitchFamily="34" charset="0"/>
              <a:buChar char="•"/>
            </a:pPr>
            <a:endParaRPr lang="en-US" sz="2000" dirty="0">
              <a:latin typeface="Georgia Pro" panose="02040502050405020303" pitchFamily="18" charset="0"/>
            </a:endParaRPr>
          </a:p>
          <a:p>
            <a:pPr marL="285750" indent="-285750" algn="just">
              <a:buFont typeface="Arial" panose="020B0604020202020204" pitchFamily="34" charset="0"/>
              <a:buChar char="•"/>
            </a:pPr>
            <a:r>
              <a:rPr lang="en-US" sz="2000" b="0" i="0" dirty="0">
                <a:solidFill>
                  <a:srgbClr val="242021"/>
                </a:solidFill>
                <a:effectLst/>
                <a:latin typeface="Georgia Pro" panose="02040502050405020303" pitchFamily="18" charset="0"/>
                <a:cs typeface="Times New Roman" panose="02020603050405020304" pitchFamily="18" charset="0"/>
              </a:rPr>
              <a:t>It’s not easy to measure the total volume of data stored electronically, but an estimate is that o</a:t>
            </a:r>
            <a:r>
              <a:rPr lang="en-US" sz="2000" dirty="0">
                <a:latin typeface="Georgia Pro" panose="02040502050405020303" pitchFamily="18" charset="0"/>
              </a:rPr>
              <a:t>ver the next five years up to 2025, global data creation is projected to grow to more than 180 zettabytes. </a:t>
            </a:r>
            <a:endParaRPr lang="en-US" sz="2000" dirty="0">
              <a:latin typeface="Georgia Pro" panose="02040502050405020303" pitchFamily="18" charset="0"/>
            </a:endParaRPr>
          </a:p>
          <a:p>
            <a:pPr algn="just"/>
            <a:endParaRPr lang="en-US" sz="2000" dirty="0">
              <a:latin typeface="Georgia Pro" panose="02040502050405020303" pitchFamily="18" charset="0"/>
            </a:endParaRPr>
          </a:p>
          <a:p>
            <a:pPr algn="just"/>
            <a:endParaRPr lang="en-US" sz="2000" b="0" i="0" dirty="0">
              <a:solidFill>
                <a:srgbClr val="242021"/>
              </a:solidFill>
              <a:effectLst/>
              <a:latin typeface="Georgia Pro" panose="02040502050405020303" pitchFamily="18" charset="0"/>
              <a:cs typeface="Times New Roman" panose="02020603050405020304" pitchFamily="18" charset="0"/>
            </a:endParaRPr>
          </a:p>
          <a:p>
            <a:pPr algn="just"/>
            <a:r>
              <a:rPr lang="en-US" sz="2000" b="0" i="0" dirty="0">
                <a:solidFill>
                  <a:srgbClr val="242021"/>
                </a:solidFill>
                <a:effectLst/>
                <a:latin typeface="Georgia Pro" panose="02040502050405020303" pitchFamily="18" charset="0"/>
                <a:cs typeface="Times New Roman" panose="02020603050405020304" pitchFamily="18" charset="0"/>
              </a:rPr>
              <a:t>Consider the following:</a:t>
            </a:r>
            <a:endParaRPr lang="en-US" sz="900" dirty="0">
              <a:solidFill>
                <a:srgbClr val="242021"/>
              </a:solidFill>
              <a:latin typeface="Georgia Pro" panose="02040502050405020303"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42021"/>
                </a:solidFill>
                <a:effectLst/>
                <a:latin typeface="Georgia Pro" panose="02040502050405020303" pitchFamily="18" charset="0"/>
                <a:cs typeface="Times New Roman" panose="02020603050405020304" pitchFamily="18" charset="0"/>
              </a:rPr>
              <a:t>The New York Stock Exchange generates about 4-5 terabytes of data per day.</a:t>
            </a:r>
            <a:endParaRPr lang="en-US" sz="2000" b="0" i="0" dirty="0">
              <a:solidFill>
                <a:srgbClr val="242021"/>
              </a:solidFill>
              <a:effectLst/>
              <a:latin typeface="Georgia Pro" panose="02040502050405020303"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42021"/>
                </a:solidFill>
                <a:effectLst/>
                <a:latin typeface="Georgia Pro" panose="02040502050405020303" pitchFamily="18" charset="0"/>
                <a:cs typeface="Times New Roman" panose="02020603050405020304" pitchFamily="18" charset="0"/>
              </a:rPr>
              <a:t>Facebook hosts more than 240 billion photos, growing at 7 petabytes per month.</a:t>
            </a:r>
            <a:endParaRPr lang="en-US" sz="2000" dirty="0">
              <a:solidFill>
                <a:srgbClr val="242021"/>
              </a:solidFill>
              <a:latin typeface="Georgia Pro" panose="02040502050405020303"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42021"/>
                </a:solidFill>
                <a:effectLst/>
                <a:latin typeface="Georgia Pro" panose="02040502050405020303" pitchFamily="18" charset="0"/>
                <a:cs typeface="Times New Roman" panose="02020603050405020304" pitchFamily="18" charset="0"/>
              </a:rPr>
              <a:t>Ancestry.com, the genealogy site, stores around 10 petabytes of data.</a:t>
            </a:r>
            <a:endParaRPr lang="en-US" sz="2000" dirty="0">
              <a:solidFill>
                <a:srgbClr val="242021"/>
              </a:solidFill>
              <a:latin typeface="Georgia Pro" panose="02040502050405020303"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42021"/>
                </a:solidFill>
                <a:effectLst/>
                <a:latin typeface="Georgia Pro" panose="02040502050405020303" pitchFamily="18" charset="0"/>
                <a:cs typeface="Times New Roman" panose="02020603050405020304" pitchFamily="18" charset="0"/>
              </a:rPr>
              <a:t>The Internet Archive stores around 18.5 petabytes of data.</a:t>
            </a:r>
            <a:r>
              <a:rPr lang="en-US" sz="2000" dirty="0">
                <a:latin typeface="Georgia Pro" panose="02040502050405020303" pitchFamily="18" charset="0"/>
                <a:cs typeface="Times New Roman" panose="02020603050405020304" pitchFamily="18" charset="0"/>
              </a:rPr>
              <a:t> </a:t>
            </a:r>
            <a:endParaRPr lang="en-US" sz="2000" dirty="0">
              <a:latin typeface="Georgia Pro" panose="02040502050405020303" pitchFamily="18" charset="0"/>
              <a:cs typeface="Times New Roman" panose="02020603050405020304" pitchFamily="18" charset="0"/>
            </a:endParaRPr>
          </a:p>
          <a:p>
            <a:pPr algn="just"/>
            <a:endParaRPr lang="en-IN" sz="2000" dirty="0">
              <a:latin typeface="Georgia Pro" panose="02040502050405020303"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4" name="Title 1"/>
          <p:cNvSpPr>
            <a:spLocks noGrp="1"/>
          </p:cNvSpPr>
          <p:nvPr>
            <p:ph type="title"/>
          </p:nvPr>
        </p:nvSpPr>
        <p:spPr>
          <a:xfrm>
            <a:off x="838199" y="589936"/>
            <a:ext cx="6123039" cy="481320"/>
          </a:xfrm>
          <a:noFill/>
        </p:spPr>
        <p:txBody>
          <a:bodyPr wrap="square">
            <a:spAutoFit/>
          </a:bodyPr>
          <a:lstStyle/>
          <a:p>
            <a:pPr algn="just"/>
            <a:r>
              <a:rPr lang="en-US" sz="2800" b="1" dirty="0">
                <a:solidFill>
                  <a:srgbClr val="2C326F"/>
                </a:solidFill>
                <a:latin typeface="Georgia Pro" panose="02040502050405020303" pitchFamily="18" charset="0"/>
                <a:ea typeface="+mn-ea"/>
                <a:cs typeface="Times New Roman" panose="02020603050405020304" pitchFamily="18" charset="0"/>
              </a:rPr>
              <a:t>What is Big Data?</a:t>
            </a:r>
            <a:endParaRPr lang="en-AU" sz="2800" b="1" dirty="0">
              <a:solidFill>
                <a:srgbClr val="2C326F"/>
              </a:solidFill>
              <a:latin typeface="Georgia Pro" panose="02040502050405020303" pitchFamily="18" charset="0"/>
              <a:ea typeface="+mn-ea"/>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5630"/>
            <a:ext cx="10213258" cy="667262"/>
          </a:xfrm>
        </p:spPr>
        <p:txBody>
          <a:bodyPr>
            <a:normAutofit/>
          </a:bodyPr>
          <a:lstStyle/>
          <a:p>
            <a:r>
              <a:rPr lang="en-IN" sz="2400" b="1" dirty="0">
                <a:solidFill>
                  <a:schemeClr val="accent1">
                    <a:lumMod val="50000"/>
                  </a:schemeClr>
                </a:solidFill>
                <a:latin typeface="Georgia Pro" panose="02040502050405020303" pitchFamily="18" charset="0"/>
              </a:rPr>
              <a:t>Data Storage and Analysis</a:t>
            </a:r>
            <a:endParaRPr lang="en-IN" sz="2400" b="1" dirty="0">
              <a:solidFill>
                <a:schemeClr val="accent1">
                  <a:lumMod val="50000"/>
                </a:schemeClr>
              </a:solidFill>
              <a:latin typeface="Georgia Pro" panose="02040502050405020303" pitchFamily="18" charset="0"/>
            </a:endParaRPr>
          </a:p>
        </p:txBody>
      </p:sp>
      <p:sp>
        <p:nvSpPr>
          <p:cNvPr id="3" name="Content Placeholder 2"/>
          <p:cNvSpPr>
            <a:spLocks noGrp="1"/>
          </p:cNvSpPr>
          <p:nvPr>
            <p:ph idx="1"/>
          </p:nvPr>
        </p:nvSpPr>
        <p:spPr>
          <a:xfrm>
            <a:off x="838200" y="1278195"/>
            <a:ext cx="10515600" cy="4965289"/>
          </a:xfrm>
        </p:spPr>
        <p:txBody>
          <a:bodyPr>
            <a:noAutofit/>
          </a:bodyPr>
          <a:lstStyle/>
          <a:p>
            <a:pPr algn="just"/>
            <a:r>
              <a:rPr lang="en-US" sz="2000" dirty="0">
                <a:latin typeface="Georgia Pro" panose="02040502050405020303" pitchFamily="18" charset="0"/>
                <a:cs typeface="Times New Roman" panose="02020603050405020304" pitchFamily="18" charset="0"/>
              </a:rPr>
              <a:t>Although the storage capacities of hard drives have increased massively over the years, access speeds—the rate at which data can be read from drives have not kept up. </a:t>
            </a:r>
            <a:endParaRPr lang="en-US" sz="2000" dirty="0">
              <a:latin typeface="Georgia Pro" panose="02040502050405020303" pitchFamily="18" charset="0"/>
              <a:cs typeface="Times New Roman" panose="02020603050405020304" pitchFamily="18" charset="0"/>
            </a:endParaRPr>
          </a:p>
          <a:p>
            <a:pPr algn="just"/>
            <a:endParaRPr lang="en-US" sz="2000" dirty="0">
              <a:latin typeface="Georgia Pro" panose="02040502050405020303" pitchFamily="18" charset="0"/>
              <a:cs typeface="Times New Roman" panose="02020603050405020304" pitchFamily="18" charset="0"/>
            </a:endParaRPr>
          </a:p>
          <a:p>
            <a:pPr algn="just"/>
            <a:r>
              <a:rPr lang="en-US" sz="2000" dirty="0">
                <a:latin typeface="Georgia Pro" panose="02040502050405020303" pitchFamily="18" charset="0"/>
                <a:cs typeface="Times New Roman" panose="02020603050405020304" pitchFamily="18" charset="0"/>
              </a:rPr>
              <a:t>The size, speed, and complexity of big data necessitates the use specialist of software which in turn relies on significant processing power and storage capabilities. While costly, embracing big data analytics enables organizations to derive powerful insights and gain a competitive edge. </a:t>
            </a:r>
            <a:endParaRPr lang="en-US" sz="2000" dirty="0">
              <a:latin typeface="Georgia Pro" panose="02040502050405020303" pitchFamily="18" charset="0"/>
              <a:cs typeface="Times New Roman" panose="02020603050405020304" pitchFamily="18" charset="0"/>
            </a:endParaRPr>
          </a:p>
          <a:p>
            <a:pPr algn="just"/>
            <a:endParaRPr lang="en-US" sz="2000" dirty="0">
              <a:latin typeface="Georgia Pro" panose="02040502050405020303" pitchFamily="18" charset="0"/>
              <a:cs typeface="Times New Roman" panose="02020603050405020304" pitchFamily="18" charset="0"/>
            </a:endParaRPr>
          </a:p>
          <a:p>
            <a:pPr algn="just"/>
            <a:r>
              <a:rPr lang="en-US" sz="2000" dirty="0">
                <a:latin typeface="Georgia Pro" panose="02040502050405020303" pitchFamily="18" charset="0"/>
                <a:cs typeface="Times New Roman" panose="02020603050405020304" pitchFamily="18" charset="0"/>
              </a:rPr>
              <a:t>By 2029, the value of the big data analytics market is expected to reach over 655 billion U.S. dollars, up from around</a:t>
            </a:r>
            <a:endParaRPr lang="en-US" sz="2000" dirty="0">
              <a:latin typeface="Georgia Pro" panose="02040502050405020303" pitchFamily="18" charset="0"/>
              <a:cs typeface="Times New Roman" panose="02020603050405020304" pitchFamily="18" charset="0"/>
            </a:endParaRPr>
          </a:p>
          <a:p>
            <a:pPr algn="just"/>
            <a:endParaRPr lang="en-US" sz="2000" dirty="0">
              <a:latin typeface="Georgia Pro" panose="02040502050405020303" pitchFamily="18" charset="0"/>
              <a:cs typeface="Times New Roman" panose="02020603050405020304" pitchFamily="18" charset="0"/>
            </a:endParaRPr>
          </a:p>
          <a:p>
            <a:pPr lvl="1" algn="just"/>
            <a:r>
              <a:rPr lang="en-US" sz="1800" dirty="0">
                <a:latin typeface="Georgia Pro" panose="02040502050405020303" pitchFamily="18" charset="0"/>
                <a:cs typeface="Times New Roman" panose="02020603050405020304" pitchFamily="18" charset="0"/>
              </a:rPr>
              <a:t>15 billion U.S. dollars in 2019.</a:t>
            </a:r>
            <a:endParaRPr lang="en-US" sz="1800" dirty="0">
              <a:latin typeface="Georgia Pro" panose="02040502050405020303" pitchFamily="18" charset="0"/>
              <a:cs typeface="Times New Roman" panose="02020603050405020304" pitchFamily="18" charset="0"/>
            </a:endParaRPr>
          </a:p>
          <a:p>
            <a:pPr lvl="1" algn="just"/>
            <a:r>
              <a:rPr lang="en-US" sz="1800" dirty="0">
                <a:latin typeface="Georgia Pro" panose="02040502050405020303" pitchFamily="18" charset="0"/>
                <a:cs typeface="Times New Roman" panose="02020603050405020304" pitchFamily="18" charset="0"/>
              </a:rPr>
              <a:t>68 billion U.S. dollars by 2025 </a:t>
            </a:r>
            <a:endParaRPr lang="en-US" sz="1800" dirty="0">
              <a:latin typeface="Georgia Pro" panose="02040502050405020303" pitchFamily="18" charset="0"/>
              <a:cs typeface="Times New Roman" panose="02020603050405020304" pitchFamily="18" charset="0"/>
            </a:endParaRPr>
          </a:p>
          <a:p>
            <a:pPr lvl="1" algn="just"/>
            <a:r>
              <a:rPr lang="en-US" sz="1800" dirty="0">
                <a:latin typeface="Georgia Pro" panose="02040502050405020303" pitchFamily="18" charset="0"/>
                <a:cs typeface="Times New Roman" panose="02020603050405020304" pitchFamily="18" charset="0"/>
              </a:rPr>
              <a:t>655 billion U.S. dollars by 2029</a:t>
            </a:r>
            <a:endParaRPr lang="en-US" sz="1800" dirty="0">
              <a:latin typeface="Georgia Pro" panose="02040502050405020303"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8514D44-A436-4DD3-982F-98469169CEC7}" type="slidenum">
              <a:rPr lang="en-IN" smtClean="0"/>
            </a:fld>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57800" cy="539443"/>
          </a:xfrm>
        </p:spPr>
        <p:txBody>
          <a:bodyPr>
            <a:normAutofit fontScale="90000"/>
          </a:bodyPr>
          <a:lstStyle/>
          <a:p>
            <a:pPr>
              <a:defRPr/>
            </a:pPr>
            <a:r>
              <a:rPr lang="en-US" sz="2800" b="1" dirty="0">
                <a:solidFill>
                  <a:srgbClr val="2C326F"/>
                </a:solidFill>
                <a:latin typeface="Georgia" panose="02040502050405020303" pitchFamily="18" charset="0"/>
              </a:rPr>
              <a:t>Big Data Characteristics: 3V</a:t>
            </a:r>
            <a:endParaRPr lang="en-AU" sz="2800" b="1" dirty="0">
              <a:solidFill>
                <a:srgbClr val="2C326F"/>
              </a:solidFill>
              <a:latin typeface="Georgia" panose="02040502050405020303" pitchFamily="18" charset="0"/>
            </a:endParaRPr>
          </a:p>
        </p:txBody>
      </p:sp>
      <p:pic>
        <p:nvPicPr>
          <p:cNvPr id="23555"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86286" y="1362200"/>
            <a:ext cx="5833436" cy="4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Screen shot 2013-01-13 at 4.45.1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0051" y="1019328"/>
            <a:ext cx="21494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3833" y="3970436"/>
            <a:ext cx="3146118" cy="218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fade">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fade">
                                      <p:cBhvr>
                                        <p:cTn id="12" dur="500"/>
                                        <p:tgtEl>
                                          <p:spTgt spid="235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55"/>
                                        </p:tgtEl>
                                        <p:attrNameLst>
                                          <p:attrName>style.visibility</p:attrName>
                                        </p:attrNameLst>
                                      </p:cBhvr>
                                      <p:to>
                                        <p:strVal val="visible"/>
                                      </p:to>
                                    </p:set>
                                    <p:animEffect transition="in" filter="fade">
                                      <p:cBhvr>
                                        <p:cTn id="17"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4186084" cy="596900"/>
          </a:xfrm>
        </p:spPr>
        <p:txBody>
          <a:bodyPr>
            <a:normAutofit/>
          </a:bodyPr>
          <a:lstStyle/>
          <a:p>
            <a:pPr>
              <a:defRPr/>
            </a:pPr>
            <a:r>
              <a:rPr lang="en-US" sz="2800" b="1" dirty="0">
                <a:solidFill>
                  <a:srgbClr val="2C326F"/>
                </a:solidFill>
                <a:latin typeface="Georgia" panose="02040502050405020303" pitchFamily="18" charset="0"/>
                <a:cs typeface="Times New Roman" panose="02020603050405020304" pitchFamily="18" charset="0"/>
              </a:rPr>
              <a:t>Volume (Scale) </a:t>
            </a:r>
            <a:endParaRPr lang="en-AU" sz="2800" b="1" dirty="0">
              <a:solidFill>
                <a:srgbClr val="2C326F"/>
              </a:solidFill>
              <a:latin typeface="Georgia" panose="02040502050405020303" pitchFamily="18" charset="0"/>
              <a:cs typeface="Times New Roman" panose="02020603050405020304" pitchFamily="18" charset="0"/>
            </a:endParaRPr>
          </a:p>
        </p:txBody>
      </p:sp>
      <p:sp>
        <p:nvSpPr>
          <p:cNvPr id="24580" name="Content Placeholder 2"/>
          <p:cNvSpPr>
            <a:spLocks noGrp="1"/>
          </p:cNvSpPr>
          <p:nvPr>
            <p:ph idx="1"/>
          </p:nvPr>
        </p:nvSpPr>
        <p:spPr>
          <a:xfrm>
            <a:off x="1779589" y="1243674"/>
            <a:ext cx="5030787" cy="1477962"/>
          </a:xfrm>
        </p:spPr>
        <p:txBody>
          <a:bodyPr>
            <a:normAutofit fontScale="77500" lnSpcReduction="20000"/>
          </a:bodyPr>
          <a:lstStyle/>
          <a:p>
            <a:r>
              <a:rPr lang="en-US" altLang="en-US" dirty="0">
                <a:latin typeface="Times New Roman" panose="02020603050405020304" pitchFamily="18" charset="0"/>
                <a:cs typeface="Times New Roman" panose="02020603050405020304" pitchFamily="18" charset="0"/>
              </a:rPr>
              <a:t>Data Volume</a:t>
            </a:r>
            <a:endParaRPr lang="en-US" altLang="en-US" dirty="0">
              <a:latin typeface="Times New Roman" panose="02020603050405020304" pitchFamily="18" charset="0"/>
              <a:cs typeface="Times New Roman" panose="02020603050405020304" pitchFamily="18" charset="0"/>
            </a:endParaRPr>
          </a:p>
          <a:p>
            <a:pPr lvl="1"/>
            <a:r>
              <a:rPr lang="en-US" altLang="en-US" dirty="0">
                <a:latin typeface="Times New Roman" panose="02020603050405020304" pitchFamily="18" charset="0"/>
                <a:cs typeface="Times New Roman" panose="02020603050405020304" pitchFamily="18" charset="0"/>
              </a:rPr>
              <a:t>Growth 40% per year</a:t>
            </a:r>
            <a:endParaRPr lang="en-US" altLang="en-US" dirty="0">
              <a:latin typeface="Times New Roman" panose="02020603050405020304" pitchFamily="18" charset="0"/>
              <a:cs typeface="Times New Roman" panose="02020603050405020304" pitchFamily="18" charset="0"/>
            </a:endParaRPr>
          </a:p>
          <a:p>
            <a:pPr lvl="1"/>
            <a:r>
              <a:rPr lang="en-US" altLang="en-US" dirty="0">
                <a:latin typeface="Times New Roman" panose="02020603050405020304" pitchFamily="18" charset="0"/>
                <a:cs typeface="Times New Roman" panose="02020603050405020304" pitchFamily="18" charset="0"/>
              </a:rPr>
              <a:t>From 8 zettabytes (2016) to 44zb (2020)</a:t>
            </a:r>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Data volume is increasing exponentially </a:t>
            </a:r>
            <a:endParaRPr lang="en-US" altLang="en-US" dirty="0">
              <a:latin typeface="Times New Roman" panose="02020603050405020304" pitchFamily="18" charset="0"/>
              <a:cs typeface="Times New Roman" panose="02020603050405020304" pitchFamily="18" charset="0"/>
            </a:endParaRPr>
          </a:p>
        </p:txBody>
      </p:sp>
      <p:pic>
        <p:nvPicPr>
          <p:cNvPr id="7" name="Picture 6" descr="Screen shot 2013-01-13 at 4.07.57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1619" y="2913616"/>
            <a:ext cx="55467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14" y="1016001"/>
            <a:ext cx="2314575" cy="21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1779589" y="3838785"/>
            <a:ext cx="8494713" cy="2260600"/>
            <a:chOff x="1687513" y="4124325"/>
            <a:chExt cx="8494713" cy="2260600"/>
          </a:xfrm>
        </p:grpSpPr>
        <p:pic>
          <p:nvPicPr>
            <p:cNvPr id="24594"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689" y="4124326"/>
              <a:ext cx="3157537" cy="207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9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513" y="4124325"/>
              <a:ext cx="3567112" cy="226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bwMode="auto">
            <a:xfrm>
              <a:off x="3910013" y="4713600"/>
              <a:ext cx="3789362" cy="1209366"/>
              <a:chOff x="2386034" y="4856376"/>
              <a:chExt cx="3788891" cy="1209051"/>
            </a:xfrm>
          </p:grpSpPr>
          <p:cxnSp>
            <p:nvCxnSpPr>
              <p:cNvPr id="10" name="Straight Arrow Connector 9"/>
              <p:cNvCxnSpPr/>
              <p:nvPr/>
            </p:nvCxnSpPr>
            <p:spPr>
              <a:xfrm flipV="1">
                <a:off x="4636829" y="4856376"/>
                <a:ext cx="1510518" cy="675790"/>
              </a:xfrm>
              <a:prstGeom prst="straightConnector1">
                <a:avLst/>
              </a:prstGeom>
              <a:ln>
                <a:solidFill>
                  <a:schemeClr val="bg1">
                    <a:lumMod val="9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034" y="5387740"/>
                <a:ext cx="1992064" cy="144425"/>
              </a:xfrm>
              <a:prstGeom prst="straightConnector1">
                <a:avLst/>
              </a:prstGeom>
              <a:ln>
                <a:solidFill>
                  <a:schemeClr val="bg1">
                    <a:lumMod val="9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87" name="TextBox 11"/>
              <p:cNvSpPr txBox="1">
                <a:spLocks noChangeArrowheads="1"/>
              </p:cNvSpPr>
              <p:nvPr/>
            </p:nvSpPr>
            <p:spPr bwMode="auto">
              <a:xfrm>
                <a:off x="3731074" y="5542207"/>
                <a:ext cx="2443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400" i="1">
                    <a:solidFill>
                      <a:srgbClr val="0000FF"/>
                    </a:solidFill>
                    <a:latin typeface="Times New Roman" panose="02020603050405020304" pitchFamily="18" charset="0"/>
                    <a:cs typeface="Times New Roman" panose="02020603050405020304" pitchFamily="18" charset="0"/>
                  </a:rPr>
                  <a:t>Exponential increase in collected/generated data</a:t>
                </a:r>
                <a:endParaRPr kumimoji="0" lang="en-US" altLang="en-US" sz="1400" i="1">
                  <a:solidFill>
                    <a:srgbClr val="0000FF"/>
                  </a:solidFill>
                  <a:latin typeface="Times New Roman" panose="02020603050405020304" pitchFamily="18" charset="0"/>
                  <a:cs typeface="Times New Roman" panose="02020603050405020304" pitchFamily="18" charset="0"/>
                </a:endParaRPr>
              </a:p>
            </p:txBody>
          </p:sp>
        </p:grpSp>
      </p:gr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02943" y="5866637"/>
            <a:ext cx="3243598" cy="418446"/>
          </a:xfrm>
        </p:spPr>
        <p:txBody>
          <a:bodyPr>
            <a:normAutofit fontScale="90000"/>
          </a:bodyPr>
          <a:lstStyle/>
          <a:p>
            <a:pPr algn="r">
              <a:defRPr/>
            </a:pPr>
            <a:r>
              <a:rPr lang="en-US" sz="2800" b="1" dirty="0">
                <a:solidFill>
                  <a:srgbClr val="2C326F"/>
                </a:solidFill>
                <a:latin typeface="Georgia" panose="02040502050405020303" pitchFamily="18" charset="0"/>
              </a:rPr>
              <a:t>How much data?</a:t>
            </a:r>
            <a:endParaRPr lang="en-US" sz="2800" b="1" dirty="0">
              <a:solidFill>
                <a:srgbClr val="2C326F"/>
              </a:solidFill>
              <a:latin typeface="Georgia" panose="02040502050405020303" pitchFamily="18" charset="0"/>
            </a:endParaRPr>
          </a:p>
        </p:txBody>
      </p:sp>
      <p:grpSp>
        <p:nvGrpSpPr>
          <p:cNvPr id="5" name="Group 24"/>
          <p:cNvGrpSpPr/>
          <p:nvPr/>
        </p:nvGrpSpPr>
        <p:grpSpPr bwMode="auto">
          <a:xfrm>
            <a:off x="1099702" y="2024848"/>
            <a:ext cx="4117258" cy="619242"/>
            <a:chOff x="381000" y="1673662"/>
            <a:chExt cx="4267200" cy="792956"/>
          </a:xfrm>
        </p:grpSpPr>
        <p:pic>
          <p:nvPicPr>
            <p:cNvPr id="25633" name="Picture 5" descr="ebay-logo.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673662"/>
              <a:ext cx="1905000" cy="79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4" name="Rectangle 6"/>
            <p:cNvSpPr>
              <a:spLocks noChangeArrowheads="1"/>
            </p:cNvSpPr>
            <p:nvPr/>
          </p:nvSpPr>
          <p:spPr bwMode="auto">
            <a:xfrm>
              <a:off x="2209800" y="1749862"/>
              <a:ext cx="2438400" cy="46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200" dirty="0">
                  <a:solidFill>
                    <a:srgbClr val="FF0000"/>
                  </a:solidFill>
                  <a:latin typeface="Gill Sans" panose="020B0502020104020203"/>
                  <a:ea typeface="Gill Sans" panose="020B0502020104020203"/>
                  <a:cs typeface="Gill Sans" panose="020B0502020104020203"/>
                </a:rPr>
                <a:t>Hadoop: 10K nodes, 150K cores, 150 PB (4/2014)</a:t>
              </a:r>
              <a:endParaRPr kumimoji="0" lang="en-US" altLang="en-US" sz="1200" dirty="0">
                <a:solidFill>
                  <a:srgbClr val="FF0000"/>
                </a:solidFill>
                <a:latin typeface="Gill Sans" panose="020B0502020104020203"/>
                <a:ea typeface="Gill Sans" panose="020B0502020104020203"/>
                <a:cs typeface="Gill Sans" panose="020B0502020104020203"/>
              </a:endParaRPr>
            </a:p>
          </p:txBody>
        </p:sp>
      </p:grpSp>
      <p:grpSp>
        <p:nvGrpSpPr>
          <p:cNvPr id="8" name="Group 23"/>
          <p:cNvGrpSpPr/>
          <p:nvPr/>
        </p:nvGrpSpPr>
        <p:grpSpPr bwMode="auto">
          <a:xfrm>
            <a:off x="1099702" y="279334"/>
            <a:ext cx="5562600" cy="830997"/>
            <a:chOff x="228600" y="300335"/>
            <a:chExt cx="6019800" cy="1384860"/>
          </a:xfrm>
        </p:grpSpPr>
        <p:pic>
          <p:nvPicPr>
            <p:cNvPr id="25631" name="Picture 8" descr="google-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0335"/>
              <a:ext cx="219818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2" name="Rectangle 9"/>
            <p:cNvSpPr>
              <a:spLocks noChangeArrowheads="1"/>
            </p:cNvSpPr>
            <p:nvPr/>
          </p:nvSpPr>
          <p:spPr bwMode="auto">
            <a:xfrm>
              <a:off x="2438400" y="300335"/>
              <a:ext cx="3810000" cy="138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200" dirty="0">
                  <a:solidFill>
                    <a:srgbClr val="FF6600"/>
                  </a:solidFill>
                  <a:latin typeface="Gill Sans" panose="020B0502020104020203"/>
                  <a:ea typeface="Gill Sans" panose="020B0502020104020203"/>
                  <a:cs typeface="Gill Sans" panose="020B0502020104020203"/>
                </a:rPr>
                <a:t>Processes 20 PB a day (2008)</a:t>
              </a:r>
              <a:endParaRPr kumimoji="0" lang="en-US" altLang="en-US" sz="1200" dirty="0">
                <a:solidFill>
                  <a:srgbClr val="FF6600"/>
                </a:solidFill>
                <a:latin typeface="Gill Sans" panose="020B0502020104020203"/>
                <a:ea typeface="Gill Sans" panose="020B0502020104020203"/>
                <a:cs typeface="Gill Sans" panose="020B0502020104020203"/>
              </a:endParaRPr>
            </a:p>
            <a:p>
              <a:pPr>
                <a:spcBef>
                  <a:spcPct val="0"/>
                </a:spcBef>
                <a:buClrTx/>
                <a:buSzTx/>
                <a:buFontTx/>
                <a:buNone/>
              </a:pPr>
              <a:r>
                <a:rPr kumimoji="0" lang="en-US" altLang="en-US" sz="1200" dirty="0">
                  <a:solidFill>
                    <a:srgbClr val="FF6600"/>
                  </a:solidFill>
                  <a:latin typeface="Gill Sans" panose="020B0502020104020203"/>
                  <a:ea typeface="Gill Sans" panose="020B0502020104020203"/>
                  <a:cs typeface="Gill Sans" panose="020B0502020104020203"/>
                </a:rPr>
                <a:t>Crawls 20B web pages a day (2012)</a:t>
              </a:r>
              <a:endParaRPr kumimoji="0" lang="en-US" altLang="en-US" sz="1200" dirty="0">
                <a:solidFill>
                  <a:srgbClr val="FF6600"/>
                </a:solidFill>
                <a:latin typeface="Gill Sans" panose="020B0502020104020203"/>
                <a:ea typeface="Gill Sans" panose="020B0502020104020203"/>
                <a:cs typeface="Gill Sans" panose="020B0502020104020203"/>
              </a:endParaRPr>
            </a:p>
            <a:p>
              <a:pPr>
                <a:spcBef>
                  <a:spcPct val="0"/>
                </a:spcBef>
                <a:buClrTx/>
                <a:buSzTx/>
                <a:buFontTx/>
                <a:buNone/>
              </a:pPr>
              <a:r>
                <a:rPr kumimoji="0" lang="en-US" altLang="en-US" sz="1200" dirty="0">
                  <a:solidFill>
                    <a:srgbClr val="FF6600"/>
                  </a:solidFill>
                  <a:latin typeface="Gill Sans" panose="020B0502020104020203"/>
                  <a:ea typeface="Gill Sans" panose="020B0502020104020203"/>
                  <a:cs typeface="Gill Sans" panose="020B0502020104020203"/>
                </a:rPr>
                <a:t>Search index is 100+ PB (5/2014)</a:t>
              </a:r>
              <a:endParaRPr kumimoji="0" lang="en-US" altLang="en-US" sz="1200" dirty="0">
                <a:solidFill>
                  <a:srgbClr val="FF6600"/>
                </a:solidFill>
                <a:latin typeface="Gill Sans" panose="020B0502020104020203"/>
                <a:ea typeface="Gill Sans" panose="020B0502020104020203"/>
                <a:cs typeface="Gill Sans" panose="020B0502020104020203"/>
              </a:endParaRPr>
            </a:p>
            <a:p>
              <a:pPr>
                <a:spcBef>
                  <a:spcPct val="0"/>
                </a:spcBef>
                <a:buClrTx/>
                <a:buSzTx/>
                <a:buFontTx/>
                <a:buNone/>
              </a:pPr>
              <a:r>
                <a:rPr kumimoji="0" lang="en-US" altLang="en-US" sz="1200" dirty="0">
                  <a:solidFill>
                    <a:srgbClr val="FF6600"/>
                  </a:solidFill>
                  <a:latin typeface="Gill Sans" panose="020B0502020104020203"/>
                  <a:ea typeface="Gill Sans" panose="020B0502020104020203"/>
                  <a:cs typeface="Gill Sans" panose="020B0502020104020203"/>
                </a:rPr>
                <a:t>Bigtable serves 2+ EB, 600M QPS (5/2014)</a:t>
              </a:r>
              <a:endParaRPr kumimoji="0" lang="en-US" altLang="en-US" sz="1200" dirty="0">
                <a:solidFill>
                  <a:srgbClr val="FF6600"/>
                </a:solidFill>
                <a:latin typeface="Gill Sans" panose="020B0502020104020203"/>
                <a:ea typeface="Gill Sans" panose="020B0502020104020203"/>
                <a:cs typeface="Gill Sans" panose="020B0502020104020203"/>
              </a:endParaRPr>
            </a:p>
          </p:txBody>
        </p:sp>
      </p:grpSp>
      <p:grpSp>
        <p:nvGrpSpPr>
          <p:cNvPr id="11" name="Group 28"/>
          <p:cNvGrpSpPr/>
          <p:nvPr/>
        </p:nvGrpSpPr>
        <p:grpSpPr bwMode="auto">
          <a:xfrm>
            <a:off x="2123768" y="2819400"/>
            <a:ext cx="4200832" cy="658455"/>
            <a:chOff x="533400" y="3200400"/>
            <a:chExt cx="4572000" cy="838200"/>
          </a:xfrm>
        </p:grpSpPr>
        <p:pic>
          <p:nvPicPr>
            <p:cNvPr id="25629" name="Picture 11" descr="faceboo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7627" y="3200400"/>
              <a:ext cx="222777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0" name="Rectangle 12"/>
            <p:cNvSpPr>
              <a:spLocks noChangeArrowheads="1"/>
            </p:cNvSpPr>
            <p:nvPr/>
          </p:nvSpPr>
          <p:spPr bwMode="auto">
            <a:xfrm>
              <a:off x="533400" y="3276600"/>
              <a:ext cx="2438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600" dirty="0">
                  <a:solidFill>
                    <a:srgbClr val="002060"/>
                  </a:solidFill>
                  <a:latin typeface="Gill Sans" panose="020B0502020104020203"/>
                  <a:ea typeface="Gill Sans" panose="020B0502020104020203"/>
                  <a:cs typeface="Gill Sans" panose="020B0502020104020203"/>
                </a:rPr>
                <a:t>300 PB data in Hive + </a:t>
              </a:r>
              <a:br>
                <a:rPr kumimoji="0" lang="en-US" altLang="en-US" sz="1600" dirty="0">
                  <a:solidFill>
                    <a:srgbClr val="002060"/>
                  </a:solidFill>
                  <a:latin typeface="Gill Sans" panose="020B0502020104020203"/>
                  <a:ea typeface="Gill Sans" panose="020B0502020104020203"/>
                  <a:cs typeface="Gill Sans" panose="020B0502020104020203"/>
                </a:rPr>
              </a:br>
              <a:r>
                <a:rPr kumimoji="0" lang="en-US" altLang="en-US" sz="1600" dirty="0">
                  <a:solidFill>
                    <a:srgbClr val="002060"/>
                  </a:solidFill>
                  <a:latin typeface="Gill Sans" panose="020B0502020104020203"/>
                  <a:ea typeface="Gill Sans" panose="020B0502020104020203"/>
                  <a:cs typeface="Gill Sans" panose="020B0502020104020203"/>
                </a:rPr>
                <a:t>600 TB/day (4/2014)</a:t>
              </a:r>
              <a:endParaRPr kumimoji="0" lang="en-US" altLang="en-US" sz="1600" dirty="0">
                <a:solidFill>
                  <a:srgbClr val="002060"/>
                </a:solidFill>
                <a:latin typeface="Gill Sans" panose="020B0502020104020203"/>
                <a:ea typeface="Gill Sans" panose="020B0502020104020203"/>
                <a:cs typeface="Gill Sans" panose="020B0502020104020203"/>
              </a:endParaRPr>
            </a:p>
          </p:txBody>
        </p:sp>
      </p:grpSp>
      <p:grpSp>
        <p:nvGrpSpPr>
          <p:cNvPr id="14" name="Group 25"/>
          <p:cNvGrpSpPr/>
          <p:nvPr/>
        </p:nvGrpSpPr>
        <p:grpSpPr bwMode="auto">
          <a:xfrm>
            <a:off x="7848600" y="406400"/>
            <a:ext cx="2590800" cy="889000"/>
            <a:chOff x="4724400" y="1219200"/>
            <a:chExt cx="2590800" cy="889000"/>
          </a:xfrm>
        </p:grpSpPr>
        <p:pic>
          <p:nvPicPr>
            <p:cNvPr id="25627" name="Picture 14" descr="Ia_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219200"/>
              <a:ext cx="10668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8" name="Rectangle 15"/>
            <p:cNvSpPr>
              <a:spLocks noChangeArrowheads="1"/>
            </p:cNvSpPr>
            <p:nvPr/>
          </p:nvSpPr>
          <p:spPr bwMode="auto">
            <a:xfrm>
              <a:off x="5791200" y="14224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400">
                  <a:solidFill>
                    <a:srgbClr val="FF0000"/>
                  </a:solidFill>
                  <a:latin typeface="Gill Sans" panose="020B0502020104020203"/>
                  <a:ea typeface="Gill Sans" panose="020B0502020104020203"/>
                  <a:cs typeface="Gill Sans" panose="020B0502020104020203"/>
                </a:rPr>
                <a:t>400B pages, 10+ PB (2/2014)</a:t>
              </a:r>
              <a:endParaRPr kumimoji="0" lang="en-US" altLang="en-US" sz="1400">
                <a:solidFill>
                  <a:srgbClr val="FF0000"/>
                </a:solidFill>
                <a:latin typeface="Gill Sans" panose="020B0502020104020203"/>
                <a:ea typeface="Gill Sans" panose="020B0502020104020203"/>
                <a:cs typeface="Gill Sans" panose="020B0502020104020203"/>
              </a:endParaRPr>
            </a:p>
          </p:txBody>
        </p:sp>
      </p:grpSp>
      <p:grpSp>
        <p:nvGrpSpPr>
          <p:cNvPr id="17" name="Group 26"/>
          <p:cNvGrpSpPr/>
          <p:nvPr/>
        </p:nvGrpSpPr>
        <p:grpSpPr bwMode="auto">
          <a:xfrm>
            <a:off x="7077605" y="2743200"/>
            <a:ext cx="3361795" cy="1524000"/>
            <a:chOff x="5535341" y="2286000"/>
            <a:chExt cx="3362536" cy="1524000"/>
          </a:xfrm>
        </p:grpSpPr>
        <p:pic>
          <p:nvPicPr>
            <p:cNvPr id="25625" name="Picture 17" descr="200px-CERN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0669" y="2286000"/>
              <a:ext cx="154720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Rectangle 18"/>
            <p:cNvSpPr>
              <a:spLocks noChangeArrowheads="1"/>
            </p:cNvSpPr>
            <p:nvPr/>
          </p:nvSpPr>
          <p:spPr bwMode="auto">
            <a:xfrm>
              <a:off x="5535341" y="2492514"/>
              <a:ext cx="17391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r">
                <a:spcBef>
                  <a:spcPct val="0"/>
                </a:spcBef>
                <a:buClrTx/>
                <a:buSzTx/>
                <a:buFontTx/>
                <a:buNone/>
              </a:pPr>
              <a:r>
                <a:rPr kumimoji="0" lang="en-US" altLang="en-US" sz="1600" dirty="0">
                  <a:solidFill>
                    <a:srgbClr val="0070C0"/>
                  </a:solidFill>
                  <a:latin typeface="Gill Sans" panose="020B0502020104020203"/>
                  <a:ea typeface="Gill Sans" panose="020B0502020104020203"/>
                  <a:cs typeface="Gill Sans" panose="020B0502020104020203"/>
                </a:rPr>
                <a:t>LHC: ~15 PB a year</a:t>
              </a:r>
              <a:br>
                <a:rPr kumimoji="0" lang="en-US" altLang="en-US" sz="1600" dirty="0">
                  <a:solidFill>
                    <a:srgbClr val="0070C0"/>
                  </a:solidFill>
                  <a:latin typeface="Gill Sans" panose="020B0502020104020203"/>
                  <a:ea typeface="Gill Sans" panose="020B0502020104020203"/>
                  <a:cs typeface="Gill Sans" panose="020B0502020104020203"/>
                </a:rPr>
              </a:br>
              <a:endParaRPr kumimoji="0" lang="en-US" altLang="en-US" sz="1600" dirty="0">
                <a:solidFill>
                  <a:srgbClr val="0070C0"/>
                </a:solidFill>
                <a:latin typeface="Gill Sans" panose="020B0502020104020203"/>
                <a:ea typeface="Gill Sans" panose="020B0502020104020203"/>
                <a:cs typeface="Gill Sans" panose="020B0502020104020203"/>
              </a:endParaRPr>
            </a:p>
          </p:txBody>
        </p:sp>
      </p:grpSp>
      <p:grpSp>
        <p:nvGrpSpPr>
          <p:cNvPr id="20" name="Group 27"/>
          <p:cNvGrpSpPr/>
          <p:nvPr/>
        </p:nvGrpSpPr>
        <p:grpSpPr bwMode="auto">
          <a:xfrm>
            <a:off x="6859588" y="3505202"/>
            <a:ext cx="3201897" cy="1310621"/>
            <a:chOff x="5557417" y="3748444"/>
            <a:chExt cx="3201241" cy="1309966"/>
          </a:xfrm>
        </p:grpSpPr>
        <p:pic>
          <p:nvPicPr>
            <p:cNvPr id="25623" name="Picture 20" descr="670px-Telescope_Render_4_Aug_no_back_copy.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57417" y="3748444"/>
              <a:ext cx="144653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7087453" y="4535451"/>
              <a:ext cx="1671205" cy="522959"/>
            </a:xfrm>
            <a:prstGeom prst="rect">
              <a:avLst/>
            </a:prstGeom>
          </p:spPr>
          <p:txBody>
            <a:bodyPr wrap="none">
              <a:spAutoFit/>
            </a:bodyPr>
            <a:lstStyle/>
            <a:p>
              <a:pPr>
                <a:defRPr/>
              </a:pPr>
              <a:r>
                <a:rPr lang="en-US" sz="1400" dirty="0">
                  <a:solidFill>
                    <a:schemeClr val="tx2">
                      <a:lumMod val="50000"/>
                    </a:schemeClr>
                  </a:solidFill>
                  <a:latin typeface="Gill Sans" panose="020B0502020104020203"/>
                  <a:cs typeface="Gill Sans" panose="020B0502020104020203"/>
                </a:rPr>
                <a:t>LSST: 6-10 PB a year </a:t>
              </a:r>
              <a:br>
                <a:rPr lang="en-US" sz="1400" dirty="0">
                  <a:solidFill>
                    <a:schemeClr val="tx2">
                      <a:lumMod val="50000"/>
                    </a:schemeClr>
                  </a:solidFill>
                  <a:latin typeface="Gill Sans" panose="020B0502020104020203"/>
                  <a:cs typeface="Gill Sans" panose="020B0502020104020203"/>
                </a:rPr>
              </a:br>
              <a:r>
                <a:rPr lang="en-US" sz="1400" dirty="0">
                  <a:solidFill>
                    <a:schemeClr val="tx2">
                      <a:lumMod val="50000"/>
                    </a:schemeClr>
                  </a:solidFill>
                  <a:latin typeface="Gill Sans" panose="020B0502020104020203"/>
                  <a:cs typeface="Gill Sans" panose="020B0502020104020203"/>
                </a:rPr>
                <a:t>(~2020)</a:t>
              </a:r>
              <a:endParaRPr lang="en-US" sz="1400" dirty="0">
                <a:solidFill>
                  <a:schemeClr val="tx2">
                    <a:lumMod val="50000"/>
                  </a:schemeClr>
                </a:solidFill>
                <a:latin typeface="Gill Sans" panose="020B0502020104020203"/>
                <a:cs typeface="Gill Sans" panose="020B0502020104020203"/>
              </a:endParaRPr>
            </a:p>
          </p:txBody>
        </p:sp>
      </p:grpSp>
      <p:pic>
        <p:nvPicPr>
          <p:cNvPr id="23" name="Picture 5" descr="bill_gates_0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9964" y="4566843"/>
            <a:ext cx="2456734" cy="162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ounded Rectangular Callout 4"/>
          <p:cNvSpPr>
            <a:spLocks noChangeArrowheads="1"/>
          </p:cNvSpPr>
          <p:nvPr/>
        </p:nvSpPr>
        <p:spPr bwMode="auto">
          <a:xfrm>
            <a:off x="4114800" y="4616540"/>
            <a:ext cx="2059858" cy="793659"/>
          </a:xfrm>
          <a:prstGeom prst="wedgeRoundRectCallout">
            <a:avLst>
              <a:gd name="adj1" fmla="val -76861"/>
              <a:gd name="adj2" fmla="val 5597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1600" dirty="0">
                <a:solidFill>
                  <a:srgbClr val="FF0000"/>
                </a:solidFill>
                <a:latin typeface="Gill Sans" panose="020B0502020104020203"/>
                <a:cs typeface="Gill Sans" panose="020B0502020104020203"/>
              </a:rPr>
              <a:t>640K</a:t>
            </a:r>
            <a:r>
              <a:rPr lang="en-US" sz="1600" dirty="0">
                <a:latin typeface="Gill Sans" panose="020B0502020104020203"/>
                <a:cs typeface="Gill Sans" panose="020B0502020104020203"/>
              </a:rPr>
              <a:t> </a:t>
            </a:r>
            <a:r>
              <a:rPr lang="en-US" sz="1600" dirty="0">
                <a:solidFill>
                  <a:schemeClr val="bg2"/>
                </a:solidFill>
                <a:latin typeface="Gill Sans" panose="020B0502020104020203"/>
                <a:cs typeface="Gill Sans" panose="020B0502020104020203"/>
              </a:rPr>
              <a:t>ought to be enough for anybody.</a:t>
            </a:r>
            <a:endParaRPr lang="en-US" sz="1600" dirty="0">
              <a:solidFill>
                <a:schemeClr val="bg2"/>
              </a:solidFill>
              <a:latin typeface="Gill Sans" panose="020B0502020104020203"/>
              <a:cs typeface="Gill Sans" panose="020B0502020104020203"/>
            </a:endParaRPr>
          </a:p>
        </p:txBody>
      </p:sp>
      <p:grpSp>
        <p:nvGrpSpPr>
          <p:cNvPr id="25" name="Group 29"/>
          <p:cNvGrpSpPr/>
          <p:nvPr/>
        </p:nvGrpSpPr>
        <p:grpSpPr bwMode="auto">
          <a:xfrm>
            <a:off x="7239000" y="1600201"/>
            <a:ext cx="3276600" cy="870407"/>
            <a:chOff x="5562600" y="439578"/>
            <a:chExt cx="3276600" cy="870555"/>
          </a:xfrm>
        </p:grpSpPr>
        <p:pic>
          <p:nvPicPr>
            <p:cNvPr id="25621" name="Picture 25" descr="jpmc_logo.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439578"/>
              <a:ext cx="3200400" cy="34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2" name="Rectangle 26"/>
            <p:cNvSpPr>
              <a:spLocks noChangeArrowheads="1"/>
            </p:cNvSpPr>
            <p:nvPr/>
          </p:nvSpPr>
          <p:spPr bwMode="auto">
            <a:xfrm>
              <a:off x="6722210" y="786824"/>
              <a:ext cx="2116990" cy="5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r">
                <a:spcBef>
                  <a:spcPct val="0"/>
                </a:spcBef>
                <a:buClrTx/>
                <a:buSzTx/>
                <a:buFontTx/>
                <a:buNone/>
              </a:pPr>
              <a:r>
                <a:rPr kumimoji="0" lang="en-US" altLang="en-US" sz="1400" dirty="0">
                  <a:solidFill>
                    <a:srgbClr val="0070C0"/>
                  </a:solidFill>
                  <a:latin typeface="Gill Sans" panose="020B0502020104020203"/>
                  <a:ea typeface="Gill Sans" panose="020B0502020104020203"/>
                  <a:cs typeface="Gill Sans" panose="020B0502020104020203"/>
                </a:rPr>
                <a:t>150 PB on 50k+ servers </a:t>
              </a:r>
              <a:br>
                <a:rPr kumimoji="0" lang="en-US" altLang="en-US" sz="1400" dirty="0">
                  <a:solidFill>
                    <a:srgbClr val="0070C0"/>
                  </a:solidFill>
                  <a:latin typeface="Gill Sans" panose="020B0502020104020203"/>
                  <a:ea typeface="Gill Sans" panose="020B0502020104020203"/>
                  <a:cs typeface="Gill Sans" panose="020B0502020104020203"/>
                </a:rPr>
              </a:br>
              <a:r>
                <a:rPr kumimoji="0" lang="en-US" altLang="en-US" sz="1400" dirty="0">
                  <a:solidFill>
                    <a:srgbClr val="0070C0"/>
                  </a:solidFill>
                  <a:latin typeface="Gill Sans" panose="020B0502020104020203"/>
                  <a:ea typeface="Gill Sans" panose="020B0502020104020203"/>
                  <a:cs typeface="Gill Sans" panose="020B0502020104020203"/>
                </a:rPr>
                <a:t>running 15k apps (6/2011)</a:t>
              </a:r>
              <a:endParaRPr kumimoji="0" lang="en-US" altLang="en-US" sz="1400" dirty="0">
                <a:solidFill>
                  <a:srgbClr val="0070C0"/>
                </a:solidFill>
                <a:latin typeface="Gill Sans" panose="020B0502020104020203"/>
                <a:ea typeface="Gill Sans" panose="020B0502020104020203"/>
                <a:cs typeface="Gill Sans" panose="020B0502020104020203"/>
              </a:endParaRPr>
            </a:p>
          </p:txBody>
        </p:sp>
      </p:grpSp>
      <p:grpSp>
        <p:nvGrpSpPr>
          <p:cNvPr id="28" name="Group 28"/>
          <p:cNvGrpSpPr/>
          <p:nvPr/>
        </p:nvGrpSpPr>
        <p:grpSpPr bwMode="auto">
          <a:xfrm>
            <a:off x="1099702" y="3566251"/>
            <a:ext cx="4262284" cy="707212"/>
            <a:chOff x="381000" y="3429000"/>
            <a:chExt cx="4648200" cy="850900"/>
          </a:xfrm>
        </p:grpSpPr>
        <p:pic>
          <p:nvPicPr>
            <p:cNvPr id="25619" name="Picture 28" descr="aws-logo-1.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1000" y="3429000"/>
              <a:ext cx="209237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29"/>
            <p:cNvSpPr>
              <a:spLocks noChangeArrowheads="1"/>
            </p:cNvSpPr>
            <p:nvPr/>
          </p:nvSpPr>
          <p:spPr bwMode="auto">
            <a:xfrm>
              <a:off x="2438400" y="3542724"/>
              <a:ext cx="2590800" cy="62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400" dirty="0">
                  <a:solidFill>
                    <a:srgbClr val="FF6600"/>
                  </a:solidFill>
                  <a:latin typeface="Gill Sans" panose="020B0502020104020203"/>
                  <a:ea typeface="Gill Sans" panose="020B0502020104020203"/>
                  <a:cs typeface="Gill Sans" panose="020B0502020104020203"/>
                </a:rPr>
                <a:t>S3: 2T objects, 1.1M request/second (4/2013)</a:t>
              </a:r>
              <a:endParaRPr kumimoji="0" lang="en-US" altLang="en-US" sz="1400" dirty="0">
                <a:solidFill>
                  <a:srgbClr val="FF6600"/>
                </a:solidFill>
                <a:latin typeface="Gill Sans" panose="020B0502020104020203"/>
                <a:ea typeface="Gill Sans" panose="020B0502020104020203"/>
                <a:cs typeface="Gill Sans" panose="020B0502020104020203"/>
              </a:endParaRPr>
            </a:p>
          </p:txBody>
        </p:sp>
      </p:grpSp>
      <p:grpSp>
        <p:nvGrpSpPr>
          <p:cNvPr id="31" name="Group 30"/>
          <p:cNvGrpSpPr/>
          <p:nvPr/>
        </p:nvGrpSpPr>
        <p:grpSpPr bwMode="auto">
          <a:xfrm>
            <a:off x="7151701" y="5057776"/>
            <a:ext cx="3186099" cy="885825"/>
            <a:chOff x="5627904" y="5105400"/>
            <a:chExt cx="3185896" cy="885825"/>
          </a:xfrm>
        </p:grpSpPr>
        <p:pic>
          <p:nvPicPr>
            <p:cNvPr id="25617" name="Picture 31" descr="320px-SKA_overview.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239000" y="5105400"/>
              <a:ext cx="1574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5627904" y="5283200"/>
              <a:ext cx="1442932" cy="523220"/>
            </a:xfrm>
            <a:prstGeom prst="rect">
              <a:avLst/>
            </a:prstGeom>
          </p:spPr>
          <p:txBody>
            <a:bodyPr wrap="none">
              <a:spAutoFit/>
            </a:bodyPr>
            <a:lstStyle/>
            <a:p>
              <a:pPr algn="r">
                <a:defRPr/>
              </a:pPr>
              <a:r>
                <a:rPr lang="en-US" sz="1400" dirty="0">
                  <a:solidFill>
                    <a:schemeClr val="accent6">
                      <a:lumMod val="25000"/>
                    </a:schemeClr>
                  </a:solidFill>
                  <a:latin typeface="Gill Sans" panose="020B0502020104020203"/>
                  <a:cs typeface="Gill Sans" panose="020B0502020104020203"/>
                </a:rPr>
                <a:t>SKA: 0.3 – 1.5 EB </a:t>
              </a:r>
              <a:br>
                <a:rPr lang="en-US" sz="1400" dirty="0">
                  <a:solidFill>
                    <a:schemeClr val="accent6">
                      <a:lumMod val="25000"/>
                    </a:schemeClr>
                  </a:solidFill>
                  <a:latin typeface="Gill Sans" panose="020B0502020104020203"/>
                  <a:cs typeface="Gill Sans" panose="020B0502020104020203"/>
                </a:rPr>
              </a:br>
              <a:r>
                <a:rPr lang="en-US" sz="1400" dirty="0">
                  <a:solidFill>
                    <a:schemeClr val="accent6">
                      <a:lumMod val="25000"/>
                    </a:schemeClr>
                  </a:solidFill>
                  <a:latin typeface="Gill Sans" panose="020B0502020104020203"/>
                  <a:cs typeface="Gill Sans" panose="020B0502020104020203"/>
                </a:rPr>
                <a:t>per year (~2020)</a:t>
              </a:r>
              <a:endParaRPr lang="en-US" sz="1400" dirty="0">
                <a:solidFill>
                  <a:schemeClr val="accent6">
                    <a:lumMod val="25000"/>
                  </a:schemeClr>
                </a:solidFill>
                <a:latin typeface="Gill Sans" panose="020B0502020104020203"/>
                <a:cs typeface="Gill Sans" panose="020B0502020104020203"/>
              </a:endParaRPr>
            </a:p>
          </p:txBody>
        </p:sp>
      </p:grpSp>
      <p:grpSp>
        <p:nvGrpSpPr>
          <p:cNvPr id="34" name="Group 33"/>
          <p:cNvGrpSpPr/>
          <p:nvPr/>
        </p:nvGrpSpPr>
        <p:grpSpPr bwMode="auto">
          <a:xfrm>
            <a:off x="1925612" y="1267610"/>
            <a:ext cx="4835577" cy="540453"/>
            <a:chOff x="228600" y="1295400"/>
            <a:chExt cx="5181600" cy="523735"/>
          </a:xfrm>
        </p:grpSpPr>
        <p:pic>
          <p:nvPicPr>
            <p:cNvPr id="25615" name="Picture 34" descr="yahoo_logo_2.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1295400"/>
              <a:ext cx="26670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6" name="Rectangle 35"/>
            <p:cNvSpPr>
              <a:spLocks noChangeArrowheads="1"/>
            </p:cNvSpPr>
            <p:nvPr/>
          </p:nvSpPr>
          <p:spPr bwMode="auto">
            <a:xfrm>
              <a:off x="2971800" y="1295400"/>
              <a:ext cx="2438400" cy="52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400" dirty="0">
                  <a:solidFill>
                    <a:srgbClr val="660066"/>
                  </a:solidFill>
                  <a:latin typeface="Gill Sans" panose="020B0502020104020203"/>
                  <a:ea typeface="Gill Sans" panose="020B0502020104020203"/>
                  <a:cs typeface="Gill Sans" panose="020B0502020104020203"/>
                </a:rPr>
                <a:t>Hadoop: 365 PB, 330K nodes (6/2014)</a:t>
              </a:r>
              <a:endParaRPr kumimoji="0" lang="en-US" altLang="en-US" sz="1400" dirty="0">
                <a:solidFill>
                  <a:srgbClr val="660066"/>
                </a:solidFill>
                <a:latin typeface="Gill Sans" panose="020B0502020104020203"/>
                <a:ea typeface="Gill Sans" panose="020B0502020104020203"/>
                <a:cs typeface="Gill Sans" panose="020B0502020104020203"/>
              </a:endParaRPr>
            </a:p>
          </p:txBody>
        </p:sp>
      </p:grpSp>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4087761" cy="726256"/>
          </a:xfrm>
        </p:spPr>
        <p:txBody>
          <a:bodyPr>
            <a:normAutofit/>
          </a:bodyPr>
          <a:lstStyle/>
          <a:p>
            <a:pPr>
              <a:defRPr/>
            </a:pPr>
            <a:r>
              <a:rPr lang="en-US" sz="2800" b="1" dirty="0">
                <a:solidFill>
                  <a:srgbClr val="2C326F"/>
                </a:solidFill>
                <a:latin typeface="Georgia Pro" panose="02040502050405020303" pitchFamily="18" charset="0"/>
              </a:rPr>
              <a:t>Variety (Complexity) </a:t>
            </a:r>
            <a:endParaRPr lang="en-AU" sz="2800" b="1" dirty="0">
              <a:solidFill>
                <a:srgbClr val="2C326F"/>
              </a:solidFill>
              <a:latin typeface="Georgia Pro" panose="02040502050405020303" pitchFamily="18" charset="0"/>
            </a:endParaRPr>
          </a:p>
        </p:txBody>
      </p:sp>
      <p:sp>
        <p:nvSpPr>
          <p:cNvPr id="26627" name="Content Placeholder 2"/>
          <p:cNvSpPr>
            <a:spLocks noGrp="1"/>
          </p:cNvSpPr>
          <p:nvPr>
            <p:ph idx="1"/>
          </p:nvPr>
        </p:nvSpPr>
        <p:spPr>
          <a:xfrm>
            <a:off x="923926" y="1297372"/>
            <a:ext cx="10515600" cy="4351338"/>
          </a:xfrm>
        </p:spPr>
        <p:txBody>
          <a:bodyPr>
            <a:normAutofit fontScale="92500" lnSpcReduction="10000"/>
          </a:bodyPr>
          <a:lstStyle/>
          <a:p>
            <a:r>
              <a:rPr lang="en-US" altLang="en-US" dirty="0">
                <a:latin typeface="Georgia Pro" panose="02040502050405020303" pitchFamily="18" charset="0"/>
                <a:cs typeface="Times New Roman" panose="02020603050405020304" pitchFamily="18" charset="0"/>
              </a:rPr>
              <a:t>Different Types:</a:t>
            </a:r>
            <a:endParaRPr lang="en-US" altLang="en-US"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Relational Data (Tables/Transaction/Legacy Data)</a:t>
            </a:r>
            <a:endParaRPr lang="en-US" altLang="en-US"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Text Data (Web)</a:t>
            </a:r>
            <a:endParaRPr lang="en-US" altLang="en-US"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Semi-structured Data (XML) </a:t>
            </a:r>
            <a:endParaRPr lang="en-US" altLang="en-US"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Graph Data</a:t>
            </a:r>
            <a:endParaRPr lang="en-US" altLang="en-US" dirty="0">
              <a:latin typeface="Georgia Pro" panose="02040502050405020303" pitchFamily="18" charset="0"/>
              <a:cs typeface="Times New Roman" panose="02020603050405020304" pitchFamily="18" charset="0"/>
            </a:endParaRPr>
          </a:p>
          <a:p>
            <a:pPr lvl="2"/>
            <a:r>
              <a:rPr lang="en-US" altLang="en-US" dirty="0">
                <a:latin typeface="Georgia Pro" panose="02040502050405020303" pitchFamily="18" charset="0"/>
                <a:cs typeface="Times New Roman" panose="02020603050405020304" pitchFamily="18" charset="0"/>
              </a:rPr>
              <a:t>Social Network, Semantic Web (RDF), … </a:t>
            </a:r>
            <a:endParaRPr lang="en-US" altLang="en-US"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Streaming Data </a:t>
            </a:r>
            <a:endParaRPr lang="en-US" altLang="en-US" dirty="0">
              <a:latin typeface="Georgia Pro" panose="02040502050405020303" pitchFamily="18" charset="0"/>
              <a:cs typeface="Times New Roman" panose="02020603050405020304" pitchFamily="18" charset="0"/>
            </a:endParaRPr>
          </a:p>
          <a:p>
            <a:pPr lvl="2"/>
            <a:r>
              <a:rPr lang="en-US" altLang="en-US" dirty="0">
                <a:latin typeface="Georgia Pro" panose="02040502050405020303" pitchFamily="18" charset="0"/>
                <a:cs typeface="Times New Roman" panose="02020603050405020304" pitchFamily="18" charset="0"/>
              </a:rPr>
              <a:t>You can only scan the data once</a:t>
            </a:r>
            <a:endParaRPr lang="en-US" altLang="en-US"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A single application can be generating/collecting many types of data  </a:t>
            </a:r>
            <a:endParaRPr lang="en-US" altLang="en-US" dirty="0">
              <a:latin typeface="Georgia Pro" panose="02040502050405020303" pitchFamily="18" charset="0"/>
              <a:cs typeface="Times New Roman" panose="02020603050405020304" pitchFamily="18" charset="0"/>
            </a:endParaRPr>
          </a:p>
          <a:p>
            <a:r>
              <a:rPr lang="en-US" altLang="zh-CN" dirty="0">
                <a:latin typeface="Georgia Pro" panose="02040502050405020303" pitchFamily="18" charset="0"/>
                <a:cs typeface="Times New Roman" panose="02020603050405020304" pitchFamily="18" charset="0"/>
              </a:rPr>
              <a:t>Different Sources</a:t>
            </a:r>
            <a:r>
              <a:rPr lang="zh-CN" altLang="en-US" dirty="0">
                <a:latin typeface="Georgia Pro" panose="02040502050405020303" pitchFamily="18" charset="0"/>
                <a:cs typeface="Times New Roman" panose="02020603050405020304" pitchFamily="18" charset="0"/>
              </a:rPr>
              <a:t>：</a:t>
            </a:r>
            <a:endParaRPr lang="en-US" altLang="zh-CN" dirty="0">
              <a:latin typeface="Georgia Pro" panose="02040502050405020303" pitchFamily="18" charset="0"/>
              <a:cs typeface="Times New Roman" panose="02020603050405020304" pitchFamily="18" charset="0"/>
            </a:endParaRPr>
          </a:p>
          <a:p>
            <a:pPr lvl="1"/>
            <a:r>
              <a:rPr lang="en-US" altLang="zh-CN" dirty="0">
                <a:latin typeface="Georgia Pro" panose="02040502050405020303" pitchFamily="18" charset="0"/>
                <a:cs typeface="Times New Roman" panose="02020603050405020304" pitchFamily="18" charset="0"/>
              </a:rPr>
              <a:t>Movie reviews from IMDB and Rotten Tomatoes</a:t>
            </a:r>
            <a:endParaRPr lang="en-US" altLang="zh-CN" dirty="0">
              <a:latin typeface="Georgia Pro" panose="02040502050405020303" pitchFamily="18" charset="0"/>
              <a:cs typeface="Times New Roman" panose="02020603050405020304" pitchFamily="18" charset="0"/>
            </a:endParaRPr>
          </a:p>
          <a:p>
            <a:pPr lvl="1"/>
            <a:r>
              <a:rPr lang="en-US" altLang="en-US" dirty="0">
                <a:latin typeface="Georgia Pro" panose="02040502050405020303" pitchFamily="18" charset="0"/>
                <a:cs typeface="Times New Roman" panose="02020603050405020304" pitchFamily="18" charset="0"/>
              </a:rPr>
              <a:t>Product reviews from different provider websites</a:t>
            </a:r>
            <a:endParaRPr lang="en-US" altLang="en-US" dirty="0">
              <a:latin typeface="Georgia Pro" panose="02040502050405020303" pitchFamily="18" charset="0"/>
              <a:cs typeface="Times New Roman" panose="02020603050405020304" pitchFamily="18" charset="0"/>
            </a:endParaRPr>
          </a:p>
          <a:p>
            <a:endParaRPr lang="en-AU" altLang="en-US" dirty="0">
              <a:latin typeface="Georgia Pro" panose="02040502050405020303" pitchFamily="18" charset="0"/>
              <a:cs typeface="Times New Roman" panose="02020603050405020304" pitchFamily="18" charset="0"/>
            </a:endParaRPr>
          </a:p>
        </p:txBody>
      </p:sp>
      <p:sp>
        <p:nvSpPr>
          <p:cNvPr id="4" name="Rectangle 3"/>
          <p:cNvSpPr/>
          <p:nvPr/>
        </p:nvSpPr>
        <p:spPr>
          <a:xfrm>
            <a:off x="4337308" y="5535638"/>
            <a:ext cx="4416425" cy="730250"/>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dirty="0">
                <a:solidFill>
                  <a:srgbClr val="0000FF"/>
                </a:solidFill>
                <a:latin typeface="Georgia Pro" panose="02040502050405020303" pitchFamily="18" charset="0"/>
                <a:cs typeface="Times New Roman" panose="02020603050405020304" pitchFamily="18" charset="0"/>
              </a:rPr>
              <a:t>To extract knowledge</a:t>
            </a:r>
            <a:r>
              <a:rPr lang="en-US" dirty="0">
                <a:solidFill>
                  <a:srgbClr val="0000FF"/>
                </a:solidFill>
                <a:latin typeface="Georgia Pro" panose="02040502050405020303" pitchFamily="18" charset="0"/>
                <a:cs typeface="Times New Roman" panose="02020603050405020304" pitchFamily="18" charset="0"/>
                <a:sym typeface="Wingdings" panose="05000000000000000000"/>
              </a:rPr>
              <a:t> all these types of data need to linked together</a:t>
            </a:r>
            <a:endParaRPr lang="en-US" dirty="0">
              <a:solidFill>
                <a:srgbClr val="0000FF"/>
              </a:solidFill>
              <a:latin typeface="Georgia Pro"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327775" cy="444499"/>
          </a:xfrm>
        </p:spPr>
        <p:txBody>
          <a:bodyPr>
            <a:normAutofit fontScale="90000"/>
          </a:bodyPr>
          <a:lstStyle/>
          <a:p>
            <a:pPr>
              <a:defRPr/>
            </a:pPr>
            <a:r>
              <a:rPr lang="en-US" sz="2800" b="1" dirty="0">
                <a:solidFill>
                  <a:srgbClr val="2C326F"/>
                </a:solidFill>
                <a:latin typeface="Georgia" panose="02040502050405020303" pitchFamily="18" charset="0"/>
              </a:rPr>
              <a:t>A Single View to the Customer</a:t>
            </a:r>
            <a:endParaRPr lang="en-AU" sz="2800" b="1" dirty="0">
              <a:solidFill>
                <a:srgbClr val="2C326F"/>
              </a:solidFill>
              <a:latin typeface="Georgia" panose="02040502050405020303" pitchFamily="18" charset="0"/>
            </a:endParaRPr>
          </a:p>
        </p:txBody>
      </p:sp>
      <p:grpSp>
        <p:nvGrpSpPr>
          <p:cNvPr id="3" name="Group 2"/>
          <p:cNvGrpSpPr/>
          <p:nvPr/>
        </p:nvGrpSpPr>
        <p:grpSpPr>
          <a:xfrm>
            <a:off x="1626266" y="1223912"/>
            <a:ext cx="7956551" cy="4921249"/>
            <a:chOff x="1960563" y="869951"/>
            <a:chExt cx="7956551" cy="5129212"/>
          </a:xfrm>
        </p:grpSpPr>
        <p:pic>
          <p:nvPicPr>
            <p:cNvPr id="27651"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75200" y="1547813"/>
              <a:ext cx="2476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5238751" y="3213100"/>
              <a:ext cx="18630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2800" b="1">
                  <a:solidFill>
                    <a:schemeClr val="bg1"/>
                  </a:solidFill>
                </a:rPr>
                <a:t>Customer</a:t>
              </a:r>
              <a:endParaRPr kumimoji="0" lang="en-US" altLang="en-US" sz="2800" b="1">
                <a:solidFill>
                  <a:schemeClr val="bg1"/>
                </a:solidFill>
              </a:endParaRPr>
            </a:p>
          </p:txBody>
        </p:sp>
        <p:pic>
          <p:nvPicPr>
            <p:cNvPr id="2765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3363" y="898525"/>
              <a:ext cx="730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0514" y="1462088"/>
              <a:ext cx="4651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54364" y="1044575"/>
              <a:ext cx="788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3816351" y="1476376"/>
              <a:ext cx="855663" cy="862013"/>
            </a:xfrm>
            <a:prstGeom prst="ellipse">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1050" b="1" dirty="0">
                  <a:solidFill>
                    <a:schemeClr val="tx1"/>
                  </a:solidFill>
                </a:rPr>
                <a:t>Social Media</a:t>
              </a:r>
              <a:endParaRPr lang="en-US" sz="1050" b="1" dirty="0">
                <a:solidFill>
                  <a:schemeClr val="tx1"/>
                </a:solidFill>
              </a:endParaRPr>
            </a:p>
          </p:txBody>
        </p:sp>
        <p:cxnSp>
          <p:nvCxnSpPr>
            <p:cNvPr id="10" name="Straight Connector 9"/>
            <p:cNvCxnSpPr/>
            <p:nvPr/>
          </p:nvCxnSpPr>
          <p:spPr>
            <a:xfrm flipH="1" flipV="1">
              <a:off x="4521200" y="2286000"/>
              <a:ext cx="939800"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4000500" y="3490913"/>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152775" y="3022601"/>
              <a:ext cx="890588" cy="860425"/>
            </a:xfrm>
            <a:prstGeom prst="ellipse">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sz="1000" b="1" dirty="0">
                  <a:solidFill>
                    <a:schemeClr val="tx1"/>
                  </a:solidFill>
                </a:rPr>
                <a:t>Gaming</a:t>
              </a:r>
              <a:endParaRPr lang="en-US" sz="1000" b="1" dirty="0">
                <a:solidFill>
                  <a:schemeClr val="tx1"/>
                </a:solidFill>
              </a:endParaRPr>
            </a:p>
          </p:txBody>
        </p:sp>
        <p:cxnSp>
          <p:nvCxnSpPr>
            <p:cNvPr id="13" name="Straight Connector 12"/>
            <p:cNvCxnSpPr>
              <a:endCxn id="27653" idx="2"/>
            </p:cNvCxnSpPr>
            <p:nvPr/>
          </p:nvCxnSpPr>
          <p:spPr>
            <a:xfrm flipV="1">
              <a:off x="4318000" y="1173163"/>
              <a:ext cx="90488" cy="303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9" idx="1"/>
            </p:cNvCxnSpPr>
            <p:nvPr/>
          </p:nvCxnSpPr>
          <p:spPr>
            <a:xfrm flipH="1" flipV="1">
              <a:off x="3670301" y="1325563"/>
              <a:ext cx="271463" cy="2778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9" idx="2"/>
            </p:cNvCxnSpPr>
            <p:nvPr/>
          </p:nvCxnSpPr>
          <p:spPr>
            <a:xfrm>
              <a:off x="3295650" y="1703388"/>
              <a:ext cx="520700" cy="20320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7" idx="6"/>
            </p:cNvCxnSpPr>
            <p:nvPr/>
          </p:nvCxnSpPr>
          <p:spPr>
            <a:xfrm flipH="1">
              <a:off x="4773614" y="4024313"/>
              <a:ext cx="573087"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814763" y="4508501"/>
              <a:ext cx="958850" cy="860425"/>
            </a:xfrm>
            <a:prstGeom prst="ellipse">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900" b="1" dirty="0">
                  <a:solidFill>
                    <a:schemeClr val="tx1"/>
                  </a:solidFill>
                </a:rPr>
                <a:t>Entertain</a:t>
              </a:r>
              <a:endParaRPr lang="en-US" sz="800" b="1" dirty="0">
                <a:solidFill>
                  <a:schemeClr val="tx1"/>
                </a:solidFill>
              </a:endParaRPr>
            </a:p>
          </p:txBody>
        </p:sp>
        <p:sp>
          <p:nvSpPr>
            <p:cNvPr id="18" name="Oval 17"/>
            <p:cNvSpPr/>
            <p:nvPr/>
          </p:nvSpPr>
          <p:spPr>
            <a:xfrm>
              <a:off x="7458076" y="1423989"/>
              <a:ext cx="855663" cy="8604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900" b="1" dirty="0">
                  <a:solidFill>
                    <a:schemeClr val="tx1"/>
                  </a:solidFill>
                </a:rPr>
                <a:t>Banking</a:t>
              </a:r>
              <a:endParaRPr lang="en-US" sz="900" b="1" dirty="0">
                <a:solidFill>
                  <a:schemeClr val="tx1"/>
                </a:solidFill>
              </a:endParaRPr>
            </a:p>
            <a:p>
              <a:pPr algn="ctr">
                <a:defRPr/>
              </a:pPr>
              <a:r>
                <a:rPr lang="en-US" sz="900" b="1" dirty="0">
                  <a:solidFill>
                    <a:schemeClr val="tx1"/>
                  </a:solidFill>
                </a:rPr>
                <a:t>Finance</a:t>
              </a:r>
              <a:endParaRPr lang="en-US" sz="900" b="1" dirty="0">
                <a:solidFill>
                  <a:schemeClr val="tx1"/>
                </a:solidFill>
              </a:endParaRPr>
            </a:p>
          </p:txBody>
        </p:sp>
        <p:cxnSp>
          <p:nvCxnSpPr>
            <p:cNvPr id="19" name="Straight Connector 18"/>
            <p:cNvCxnSpPr/>
            <p:nvPr/>
          </p:nvCxnSpPr>
          <p:spPr>
            <a:xfrm flipH="1">
              <a:off x="6677026" y="2182814"/>
              <a:ext cx="906463"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8039101" y="3022601"/>
              <a:ext cx="854075" cy="860425"/>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sz="1050" b="1" dirty="0">
                <a:solidFill>
                  <a:schemeClr val="tx1"/>
                </a:solidFill>
              </a:endParaRPr>
            </a:p>
            <a:p>
              <a:pPr algn="ctr">
                <a:defRPr/>
              </a:pPr>
              <a:r>
                <a:rPr lang="en-US" sz="1050" b="1" dirty="0">
                  <a:solidFill>
                    <a:schemeClr val="tx1"/>
                  </a:solidFill>
                </a:rPr>
                <a:t>Our</a:t>
              </a:r>
              <a:endParaRPr lang="en-US" sz="1050" b="1" dirty="0">
                <a:solidFill>
                  <a:schemeClr val="tx1"/>
                </a:solidFill>
              </a:endParaRPr>
            </a:p>
            <a:p>
              <a:pPr algn="ctr">
                <a:defRPr/>
              </a:pPr>
              <a:r>
                <a:rPr lang="en-US" sz="1050" b="1" dirty="0">
                  <a:solidFill>
                    <a:schemeClr val="tx1"/>
                  </a:solidFill>
                </a:rPr>
                <a:t>Known</a:t>
              </a:r>
              <a:endParaRPr lang="en-US" sz="1050" b="1" dirty="0">
                <a:solidFill>
                  <a:schemeClr val="tx1"/>
                </a:solidFill>
              </a:endParaRPr>
            </a:p>
            <a:p>
              <a:pPr algn="ctr">
                <a:defRPr/>
              </a:pPr>
              <a:r>
                <a:rPr lang="en-US" sz="1050" b="1" dirty="0">
                  <a:solidFill>
                    <a:schemeClr val="tx1"/>
                  </a:solidFill>
                </a:rPr>
                <a:t>History</a:t>
              </a:r>
              <a:endParaRPr lang="en-US" sz="1050" b="1" dirty="0">
                <a:solidFill>
                  <a:schemeClr val="tx1"/>
                </a:solidFill>
              </a:endParaRPr>
            </a:p>
            <a:p>
              <a:pPr algn="ctr">
                <a:defRPr/>
              </a:pPr>
              <a:endParaRPr lang="en-US" sz="1050" b="1" dirty="0">
                <a:solidFill>
                  <a:schemeClr val="tx1"/>
                </a:solidFill>
              </a:endParaRPr>
            </a:p>
          </p:txBody>
        </p:sp>
        <p:sp>
          <p:nvSpPr>
            <p:cNvPr id="21" name="Oval 20"/>
            <p:cNvSpPr/>
            <p:nvPr/>
          </p:nvSpPr>
          <p:spPr>
            <a:xfrm>
              <a:off x="7165976" y="4508501"/>
              <a:ext cx="1008063" cy="936625"/>
            </a:xfrm>
            <a:prstGeom prst="ellipse">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900" b="1" dirty="0">
                  <a:solidFill>
                    <a:schemeClr val="tx1"/>
                  </a:solidFill>
                </a:rPr>
                <a:t>Purchase</a:t>
              </a:r>
              <a:endParaRPr lang="en-US" sz="900" b="1" dirty="0">
                <a:solidFill>
                  <a:schemeClr val="tx1"/>
                </a:solidFill>
              </a:endParaRPr>
            </a:p>
          </p:txBody>
        </p:sp>
        <p:cxnSp>
          <p:nvCxnSpPr>
            <p:cNvPr id="22" name="Straight Connector 21"/>
            <p:cNvCxnSpPr>
              <a:endCxn id="21" idx="2"/>
            </p:cNvCxnSpPr>
            <p:nvPr/>
          </p:nvCxnSpPr>
          <p:spPr>
            <a:xfrm>
              <a:off x="6677025" y="4024313"/>
              <a:ext cx="488950" cy="952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7165975" y="3502025"/>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7671" name="Picture 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779714"/>
              <a:ext cx="827088"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60563" y="3263901"/>
              <a:ext cx="868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p:nvPr/>
          </p:nvCxnSpPr>
          <p:spPr>
            <a:xfrm>
              <a:off x="2633663" y="3059114"/>
              <a:ext cx="520700" cy="2047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7672" idx="3"/>
              <a:endCxn id="12" idx="2"/>
            </p:cNvCxnSpPr>
            <p:nvPr/>
          </p:nvCxnSpPr>
          <p:spPr>
            <a:xfrm flipV="1">
              <a:off x="2828925" y="3452814"/>
              <a:ext cx="323850" cy="730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7675" name="Picture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46363" y="4811713"/>
              <a:ext cx="652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6"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89225" y="5259389"/>
              <a:ext cx="8334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7" name="Picture 2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00464" y="5580063"/>
              <a:ext cx="5413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p:nvPr/>
          </p:nvCxnSpPr>
          <p:spPr>
            <a:xfrm flipV="1">
              <a:off x="3284538" y="4922838"/>
              <a:ext cx="493712" cy="49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7676" idx="3"/>
            </p:cNvCxnSpPr>
            <p:nvPr/>
          </p:nvCxnSpPr>
          <p:spPr>
            <a:xfrm flipV="1">
              <a:off x="3522664" y="5207001"/>
              <a:ext cx="371475" cy="2381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989388" y="5381626"/>
              <a:ext cx="215900" cy="18256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7681" name="Picture 3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86900" y="30480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2" name="Picture 3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969250" y="869951"/>
              <a:ext cx="484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endCxn id="27682" idx="2"/>
            </p:cNvCxnSpPr>
            <p:nvPr/>
          </p:nvCxnSpPr>
          <p:spPr>
            <a:xfrm flipV="1">
              <a:off x="8053388" y="1173164"/>
              <a:ext cx="158750"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8285164" y="1401764"/>
              <a:ext cx="427037"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8339139" y="1700214"/>
              <a:ext cx="549275" cy="1539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7686" name="Picture 4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313738" y="5481638"/>
              <a:ext cx="8255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Straight Connector 43"/>
            <p:cNvCxnSpPr/>
            <p:nvPr/>
          </p:nvCxnSpPr>
          <p:spPr>
            <a:xfrm flipV="1">
              <a:off x="8918576" y="3225800"/>
              <a:ext cx="549275" cy="153988"/>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7688" name="Picture 4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391651" y="3571875"/>
              <a:ext cx="5254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45"/>
            <p:cNvCxnSpPr>
              <a:endCxn id="27688" idx="1"/>
            </p:cNvCxnSpPr>
            <p:nvPr/>
          </p:nvCxnSpPr>
          <p:spPr>
            <a:xfrm>
              <a:off x="8937626" y="3571876"/>
              <a:ext cx="454025" cy="1254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178801" y="4900614"/>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89901" y="5281614"/>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7692" name="Picture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18576" y="1577975"/>
              <a:ext cx="828675"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93" name="Picture 50" descr="http://icons.iconarchive.com/icons/designbolts/credit-card-payment/256/Master-Card-Blue-ic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59825" y="898525"/>
              <a:ext cx="6683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4" name="Picture 52" descr="http://nerdsmagazine.com/wp-content/uploads/2015/06/ebay-inventory-management-post.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07451" y="4843463"/>
              <a:ext cx="6270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260690" cy="503924"/>
          </a:xfrm>
        </p:spPr>
        <p:txBody>
          <a:bodyPr>
            <a:normAutofit/>
          </a:bodyPr>
          <a:lstStyle/>
          <a:p>
            <a:pPr>
              <a:defRPr/>
            </a:pPr>
            <a:r>
              <a:rPr lang="en-US" sz="2800" b="1" dirty="0">
                <a:solidFill>
                  <a:srgbClr val="2C326F"/>
                </a:solidFill>
                <a:latin typeface="Georgia" panose="02040502050405020303" pitchFamily="18" charset="0"/>
              </a:rPr>
              <a:t>A Global View of Linked Big Data</a:t>
            </a:r>
            <a:endParaRPr lang="en-AU" sz="2800" b="1" dirty="0">
              <a:solidFill>
                <a:srgbClr val="2C326F"/>
              </a:solidFill>
              <a:latin typeface="Georgia" panose="02040502050405020303" pitchFamily="18" charset="0"/>
            </a:endParaRPr>
          </a:p>
        </p:txBody>
      </p:sp>
      <p:grpSp>
        <p:nvGrpSpPr>
          <p:cNvPr id="28675" name="Group 3"/>
          <p:cNvGrpSpPr/>
          <p:nvPr/>
        </p:nvGrpSpPr>
        <p:grpSpPr bwMode="auto">
          <a:xfrm>
            <a:off x="5730876" y="1339850"/>
            <a:ext cx="4289425" cy="3978296"/>
            <a:chOff x="18918657" y="1452250"/>
            <a:chExt cx="5358456" cy="5025837"/>
          </a:xfrm>
        </p:grpSpPr>
        <p:grpSp>
          <p:nvGrpSpPr>
            <p:cNvPr id="28705" name="Group 34"/>
            <p:cNvGrpSpPr/>
            <p:nvPr/>
          </p:nvGrpSpPr>
          <p:grpSpPr bwMode="auto">
            <a:xfrm>
              <a:off x="18918657" y="1452250"/>
              <a:ext cx="5358456" cy="4717982"/>
              <a:chOff x="2128210" y="1271715"/>
              <a:chExt cx="5358456" cy="4717982"/>
            </a:xfrm>
          </p:grpSpPr>
          <p:grpSp>
            <p:nvGrpSpPr>
              <p:cNvPr id="28707" name="Group 36"/>
              <p:cNvGrpSpPr/>
              <p:nvPr/>
            </p:nvGrpSpPr>
            <p:grpSpPr bwMode="auto">
              <a:xfrm>
                <a:off x="2237075" y="2065127"/>
                <a:ext cx="898263" cy="974068"/>
                <a:chOff x="1235935" y="3032109"/>
                <a:chExt cx="898263" cy="974068"/>
              </a:xfrm>
            </p:grpSpPr>
            <p:pic>
              <p:nvPicPr>
                <p:cNvPr id="28738" name="Picture 6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35935" y="3032109"/>
                  <a:ext cx="876347" cy="58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9" name="TextBox 128"/>
                <p:cNvSpPr txBox="1">
                  <a:spLocks noChangeArrowheads="1"/>
                </p:cNvSpPr>
                <p:nvPr/>
              </p:nvSpPr>
              <p:spPr bwMode="auto">
                <a:xfrm>
                  <a:off x="1292743" y="3617358"/>
                  <a:ext cx="841455" cy="3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patient</a:t>
                  </a:r>
                  <a:endParaRPr kumimoji="0" lang="en-US" altLang="en-US" sz="1400">
                    <a:latin typeface="Times New Roman" panose="02020603050405020304" pitchFamily="18" charset="0"/>
                    <a:ea typeface="SimSun" pitchFamily="2" charset="-122"/>
                  </a:endParaRPr>
                </a:p>
              </p:txBody>
            </p:sp>
          </p:grpSp>
          <p:grpSp>
            <p:nvGrpSpPr>
              <p:cNvPr id="28708" name="Group 37"/>
              <p:cNvGrpSpPr/>
              <p:nvPr/>
            </p:nvGrpSpPr>
            <p:grpSpPr bwMode="auto">
              <a:xfrm>
                <a:off x="4309219" y="1271715"/>
                <a:ext cx="891518" cy="1268539"/>
                <a:chOff x="7209077" y="3798749"/>
                <a:chExt cx="891518" cy="1268539"/>
              </a:xfrm>
            </p:grpSpPr>
            <p:sp>
              <p:nvSpPr>
                <p:cNvPr id="28736" name="TextBox 124"/>
                <p:cNvSpPr txBox="1">
                  <a:spLocks noChangeArrowheads="1"/>
                </p:cNvSpPr>
                <p:nvPr/>
              </p:nvSpPr>
              <p:spPr bwMode="auto">
                <a:xfrm>
                  <a:off x="7209077" y="4678469"/>
                  <a:ext cx="891518" cy="3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doctors</a:t>
                  </a:r>
                  <a:endParaRPr kumimoji="0" lang="en-US" altLang="en-US" sz="1400">
                    <a:latin typeface="Times New Roman" panose="02020603050405020304" pitchFamily="18" charset="0"/>
                    <a:ea typeface="SimSun" pitchFamily="2" charset="-122"/>
                  </a:endParaRPr>
                </a:p>
              </p:txBody>
            </p:sp>
            <p:pic>
              <p:nvPicPr>
                <p:cNvPr id="28737" name="Picture 6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45301" y="3798749"/>
                  <a:ext cx="739516" cy="92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709" name="Group 38"/>
              <p:cNvGrpSpPr/>
              <p:nvPr/>
            </p:nvGrpSpPr>
            <p:grpSpPr bwMode="auto">
              <a:xfrm>
                <a:off x="6272128" y="3909781"/>
                <a:ext cx="1191638" cy="911662"/>
                <a:chOff x="2814234" y="3986690"/>
                <a:chExt cx="1191638" cy="911662"/>
              </a:xfrm>
            </p:grpSpPr>
            <p:pic>
              <p:nvPicPr>
                <p:cNvPr id="28734" name="Picture 6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086833" y="3714091"/>
                  <a:ext cx="646440" cy="119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5" name="TextBox 123"/>
                <p:cNvSpPr txBox="1">
                  <a:spLocks noChangeArrowheads="1"/>
                </p:cNvSpPr>
                <p:nvPr/>
              </p:nvSpPr>
              <p:spPr bwMode="auto">
                <a:xfrm>
                  <a:off x="3139284" y="4509533"/>
                  <a:ext cx="655222" cy="3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gene</a:t>
                  </a:r>
                  <a:endParaRPr kumimoji="0" lang="en-US" altLang="en-US" sz="1400">
                    <a:latin typeface="Times New Roman" panose="02020603050405020304" pitchFamily="18" charset="0"/>
                    <a:ea typeface="SimSun" pitchFamily="2" charset="-122"/>
                  </a:endParaRPr>
                </a:p>
              </p:txBody>
            </p:sp>
          </p:grpSp>
          <p:grpSp>
            <p:nvGrpSpPr>
              <p:cNvPr id="28710" name="Group 39"/>
              <p:cNvGrpSpPr/>
              <p:nvPr/>
            </p:nvGrpSpPr>
            <p:grpSpPr bwMode="auto">
              <a:xfrm>
                <a:off x="4261608" y="4682414"/>
                <a:ext cx="1043943" cy="1307283"/>
                <a:chOff x="3800089" y="1864761"/>
                <a:chExt cx="1055051" cy="1336712"/>
              </a:xfrm>
            </p:grpSpPr>
            <p:pic>
              <p:nvPicPr>
                <p:cNvPr id="28732" name="Picture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00089" y="1864761"/>
                  <a:ext cx="1055051" cy="105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3" name="TextBox 121"/>
                <p:cNvSpPr txBox="1">
                  <a:spLocks noChangeArrowheads="1"/>
                </p:cNvSpPr>
                <p:nvPr/>
              </p:nvSpPr>
              <p:spPr bwMode="auto">
                <a:xfrm>
                  <a:off x="3948460" y="2803901"/>
                  <a:ext cx="874694" cy="39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protein</a:t>
                  </a:r>
                  <a:endParaRPr kumimoji="0" lang="en-US" altLang="en-US" sz="1400">
                    <a:latin typeface="Times New Roman" panose="02020603050405020304" pitchFamily="18" charset="0"/>
                    <a:ea typeface="SimSun" pitchFamily="2" charset="-122"/>
                  </a:endParaRPr>
                </a:p>
              </p:txBody>
            </p:sp>
          </p:grpSp>
          <p:cxnSp>
            <p:nvCxnSpPr>
              <p:cNvPr id="41" name="Straight Arrow Connector 40"/>
              <p:cNvCxnSpPr>
                <a:cxnSpLocks noChangeShapeType="1"/>
              </p:cNvCxnSpPr>
              <p:nvPr/>
            </p:nvCxnSpPr>
            <p:spPr bwMode="auto">
              <a:xfrm flipH="1">
                <a:off x="3080119" y="1678834"/>
                <a:ext cx="1231533" cy="623713"/>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pic>
            <p:nvPicPr>
              <p:cNvPr id="28712" name="Picture 4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82994" y="2322415"/>
                <a:ext cx="1303672" cy="97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cxnSpLocks noChangeShapeType="1"/>
              </p:cNvCxnSpPr>
              <p:nvPr/>
            </p:nvCxnSpPr>
            <p:spPr bwMode="auto">
              <a:xfrm flipV="1">
                <a:off x="3212991" y="2583319"/>
                <a:ext cx="3101638" cy="30083"/>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sp>
            <p:nvSpPr>
              <p:cNvPr id="28714" name="TextBox 98"/>
              <p:cNvSpPr txBox="1">
                <a:spLocks noChangeArrowheads="1"/>
              </p:cNvSpPr>
              <p:nvPr/>
            </p:nvSpPr>
            <p:spPr bwMode="auto">
              <a:xfrm>
                <a:off x="6613951" y="2045278"/>
                <a:ext cx="641205" cy="3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drug</a:t>
                </a:r>
                <a:endParaRPr kumimoji="0" lang="en-US" altLang="en-US" sz="1400">
                  <a:latin typeface="Times New Roman" panose="02020603050405020304" pitchFamily="18" charset="0"/>
                  <a:ea typeface="SimSun" pitchFamily="2" charset="-122"/>
                </a:endParaRPr>
              </a:p>
            </p:txBody>
          </p:sp>
          <p:sp>
            <p:nvSpPr>
              <p:cNvPr id="28715" name="TextBox 119"/>
              <p:cNvSpPr txBox="1">
                <a:spLocks noChangeArrowheads="1"/>
              </p:cNvSpPr>
              <p:nvPr/>
            </p:nvSpPr>
            <p:spPr bwMode="auto">
              <a:xfrm>
                <a:off x="4279890" y="3627893"/>
                <a:ext cx="951576" cy="38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“Ebola”</a:t>
                </a:r>
                <a:endParaRPr kumimoji="0" lang="en-US" altLang="en-US" sz="1400">
                  <a:latin typeface="Times New Roman" panose="02020603050405020304" pitchFamily="18" charset="0"/>
                  <a:ea typeface="SimSun" pitchFamily="2" charset="-122"/>
                </a:endParaRPr>
              </a:p>
            </p:txBody>
          </p:sp>
          <p:cxnSp>
            <p:nvCxnSpPr>
              <p:cNvPr id="46" name="Straight Arrow Connector 45"/>
              <p:cNvCxnSpPr>
                <a:cxnSpLocks noChangeShapeType="1"/>
              </p:cNvCxnSpPr>
              <p:nvPr/>
            </p:nvCxnSpPr>
            <p:spPr bwMode="auto">
              <a:xfrm>
                <a:off x="3127715" y="2815958"/>
                <a:ext cx="1285078" cy="557532"/>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noChangeShapeType="1"/>
              </p:cNvCxnSpPr>
              <p:nvPr/>
            </p:nvCxnSpPr>
            <p:spPr bwMode="auto">
              <a:xfrm flipH="1">
                <a:off x="5116809" y="2809942"/>
                <a:ext cx="1231532" cy="625719"/>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noChangeShapeType="1"/>
              </p:cNvCxnSpPr>
              <p:nvPr/>
            </p:nvCxnSpPr>
            <p:spPr bwMode="auto">
              <a:xfrm flipH="1" flipV="1">
                <a:off x="5073180" y="3662284"/>
                <a:ext cx="1156173" cy="503384"/>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sp>
            <p:nvSpPr>
              <p:cNvPr id="28719" name="TextBox 103"/>
              <p:cNvSpPr txBox="1">
                <a:spLocks noChangeArrowheads="1"/>
              </p:cNvSpPr>
              <p:nvPr/>
            </p:nvSpPr>
            <p:spPr bwMode="auto">
              <a:xfrm rot="1478267">
                <a:off x="5398528" y="3615554"/>
                <a:ext cx="855473" cy="33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itchFamily="2" charset="-122"/>
                  </a:rPr>
                  <a:t>mutation</a:t>
                </a:r>
                <a:endParaRPr kumimoji="0" lang="en-US" altLang="en-US" sz="1100" i="1">
                  <a:latin typeface="Times New Roman" panose="02020603050405020304" pitchFamily="18" charset="0"/>
                  <a:ea typeface="SimSun" pitchFamily="2" charset="-122"/>
                </a:endParaRPr>
              </a:p>
            </p:txBody>
          </p:sp>
          <p:sp>
            <p:nvSpPr>
              <p:cNvPr id="28720" name="TextBox 104"/>
              <p:cNvSpPr txBox="1">
                <a:spLocks noChangeArrowheads="1"/>
              </p:cNvSpPr>
              <p:nvPr/>
            </p:nvSpPr>
            <p:spPr bwMode="auto">
              <a:xfrm rot="19910036">
                <a:off x="3151812" y="1638768"/>
                <a:ext cx="903533" cy="33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itchFamily="2" charset="-122"/>
                  </a:rPr>
                  <a:t>diagnosis</a:t>
                </a:r>
                <a:endParaRPr kumimoji="0" lang="en-US" altLang="en-US" sz="1100" i="1">
                  <a:latin typeface="Times New Roman" panose="02020603050405020304" pitchFamily="18" charset="0"/>
                  <a:ea typeface="SimSun" pitchFamily="2" charset="-122"/>
                </a:endParaRPr>
              </a:p>
            </p:txBody>
          </p:sp>
          <p:sp>
            <p:nvSpPr>
              <p:cNvPr id="28721" name="TextBox 105"/>
              <p:cNvSpPr txBox="1">
                <a:spLocks noChangeArrowheads="1"/>
              </p:cNvSpPr>
              <p:nvPr/>
            </p:nvSpPr>
            <p:spPr bwMode="auto">
              <a:xfrm rot="1727678">
                <a:off x="5265399" y="1632631"/>
                <a:ext cx="1087764" cy="33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itchFamily="2" charset="-122"/>
                  </a:rPr>
                  <a:t>prescription</a:t>
                </a:r>
                <a:endParaRPr kumimoji="0" lang="en-US" altLang="en-US" sz="1100" i="1">
                  <a:latin typeface="Times New Roman" panose="02020603050405020304" pitchFamily="18" charset="0"/>
                  <a:ea typeface="SimSun" pitchFamily="2" charset="-122"/>
                </a:endParaRPr>
              </a:p>
            </p:txBody>
          </p:sp>
          <p:cxnSp>
            <p:nvCxnSpPr>
              <p:cNvPr id="52" name="Straight Arrow Connector 51"/>
              <p:cNvCxnSpPr>
                <a:cxnSpLocks noChangeShapeType="1"/>
              </p:cNvCxnSpPr>
              <p:nvPr/>
            </p:nvCxnSpPr>
            <p:spPr bwMode="auto">
              <a:xfrm>
                <a:off x="6861976" y="3197005"/>
                <a:ext cx="5949" cy="663825"/>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sp>
            <p:nvSpPr>
              <p:cNvPr id="28723" name="TextBox 107"/>
              <p:cNvSpPr txBox="1">
                <a:spLocks noChangeArrowheads="1"/>
              </p:cNvSpPr>
              <p:nvPr/>
            </p:nvSpPr>
            <p:spPr bwMode="auto">
              <a:xfrm rot="20000651">
                <a:off x="5325265" y="2814441"/>
                <a:ext cx="649213" cy="33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100" i="1">
                    <a:latin typeface="Times New Roman" panose="02020603050405020304" pitchFamily="18" charset="0"/>
                    <a:ea typeface="SimSun" pitchFamily="2" charset="-122"/>
                  </a:rPr>
                  <a:t>target</a:t>
                </a:r>
                <a:endParaRPr kumimoji="0" lang="en-US" altLang="en-US" sz="1100" i="1">
                  <a:latin typeface="Times New Roman" panose="02020603050405020304" pitchFamily="18" charset="0"/>
                  <a:ea typeface="SimSun" pitchFamily="2" charset="-122"/>
                </a:endParaRPr>
              </a:p>
            </p:txBody>
          </p:sp>
          <p:cxnSp>
            <p:nvCxnSpPr>
              <p:cNvPr id="54" name="Straight Arrow Connector 53"/>
              <p:cNvCxnSpPr>
                <a:cxnSpLocks noChangeShapeType="1"/>
              </p:cNvCxnSpPr>
              <p:nvPr/>
            </p:nvCxnSpPr>
            <p:spPr bwMode="auto">
              <a:xfrm>
                <a:off x="4761826" y="4051353"/>
                <a:ext cx="5950" cy="663825"/>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pic>
            <p:nvPicPr>
              <p:cNvPr id="28725" name="Picture 5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28210" y="3804933"/>
                <a:ext cx="1094075" cy="73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a:cxnSpLocks noChangeShapeType="1"/>
              </p:cNvCxnSpPr>
              <p:nvPr/>
            </p:nvCxnSpPr>
            <p:spPr bwMode="auto">
              <a:xfrm flipH="1">
                <a:off x="3296283" y="3720444"/>
                <a:ext cx="985622" cy="455250"/>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noChangeShapeType="1"/>
              </p:cNvCxnSpPr>
              <p:nvPr/>
            </p:nvCxnSpPr>
            <p:spPr bwMode="auto">
              <a:xfrm>
                <a:off x="2725137" y="3106758"/>
                <a:ext cx="5949" cy="663823"/>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sp>
            <p:nvSpPr>
              <p:cNvPr id="28728" name="TextBox 112"/>
              <p:cNvSpPr txBox="1">
                <a:spLocks noChangeArrowheads="1"/>
              </p:cNvSpPr>
              <p:nvPr/>
            </p:nvSpPr>
            <p:spPr bwMode="auto">
              <a:xfrm>
                <a:off x="2380465" y="4485092"/>
                <a:ext cx="743332" cy="38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a:latin typeface="Times New Roman" panose="02020603050405020304" pitchFamily="18" charset="0"/>
                    <a:ea typeface="SimSun" pitchFamily="2" charset="-122"/>
                  </a:rPr>
                  <a:t>tissue</a:t>
                </a:r>
                <a:endParaRPr kumimoji="0" lang="en-US" altLang="en-US" sz="1400">
                  <a:latin typeface="Times New Roman" panose="02020603050405020304" pitchFamily="18" charset="0"/>
                  <a:ea typeface="SimSun" pitchFamily="2" charset="-122"/>
                </a:endParaRPr>
              </a:p>
            </p:txBody>
          </p:sp>
          <p:cxnSp>
            <p:nvCxnSpPr>
              <p:cNvPr id="59" name="Straight Arrow Connector 58"/>
              <p:cNvCxnSpPr>
                <a:cxnSpLocks noChangeShapeType="1"/>
              </p:cNvCxnSpPr>
              <p:nvPr/>
            </p:nvCxnSpPr>
            <p:spPr bwMode="auto">
              <a:xfrm flipH="1">
                <a:off x="5215966" y="4586825"/>
                <a:ext cx="1231532" cy="625719"/>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noChangeShapeType="1"/>
              </p:cNvCxnSpPr>
              <p:nvPr/>
            </p:nvCxnSpPr>
            <p:spPr bwMode="auto">
              <a:xfrm>
                <a:off x="5091028" y="1668806"/>
                <a:ext cx="1231533" cy="623715"/>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noChangeShapeType="1"/>
              </p:cNvCxnSpPr>
              <p:nvPr/>
            </p:nvCxnSpPr>
            <p:spPr bwMode="auto">
              <a:xfrm>
                <a:off x="3080119" y="4586825"/>
                <a:ext cx="1231533" cy="623713"/>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grpSp>
        <p:sp>
          <p:nvSpPr>
            <p:cNvPr id="28706" name="TextBox 129"/>
            <p:cNvSpPr txBox="1">
              <a:spLocks noChangeArrowheads="1"/>
            </p:cNvSpPr>
            <p:nvPr/>
          </p:nvSpPr>
          <p:spPr bwMode="auto">
            <a:xfrm>
              <a:off x="19299682" y="6011505"/>
              <a:ext cx="4411932" cy="46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a:latin typeface="Times New Roman" panose="02020603050405020304" pitchFamily="18" charset="0"/>
                  <a:ea typeface="SimSun" pitchFamily="2" charset="-122"/>
                </a:rPr>
                <a:t>Heterogeneous information network</a:t>
              </a:r>
              <a:endParaRPr kumimoji="0" lang="en-US" altLang="en-US">
                <a:latin typeface="Times New Roman" panose="02020603050405020304" pitchFamily="18" charset="0"/>
                <a:ea typeface="SimSun" pitchFamily="2" charset="-122"/>
              </a:endParaRPr>
            </a:p>
          </p:txBody>
        </p:sp>
      </p:grpSp>
      <p:grpSp>
        <p:nvGrpSpPr>
          <p:cNvPr id="28676" name="Group 4"/>
          <p:cNvGrpSpPr/>
          <p:nvPr/>
        </p:nvGrpSpPr>
        <p:grpSpPr bwMode="auto">
          <a:xfrm>
            <a:off x="2171700" y="1112838"/>
            <a:ext cx="3695700" cy="4203652"/>
            <a:chOff x="9964040" y="1914823"/>
            <a:chExt cx="4387639" cy="5038373"/>
          </a:xfrm>
        </p:grpSpPr>
        <p:grpSp>
          <p:nvGrpSpPr>
            <p:cNvPr id="28679" name="Group 8"/>
            <p:cNvGrpSpPr/>
            <p:nvPr/>
          </p:nvGrpSpPr>
          <p:grpSpPr bwMode="auto">
            <a:xfrm>
              <a:off x="9964040" y="1914823"/>
              <a:ext cx="4387639" cy="4438817"/>
              <a:chOff x="18160470" y="1875718"/>
              <a:chExt cx="4387639" cy="4438817"/>
            </a:xfrm>
          </p:grpSpPr>
          <p:grpSp>
            <p:nvGrpSpPr>
              <p:cNvPr id="28681" name="Group 10"/>
              <p:cNvGrpSpPr/>
              <p:nvPr/>
            </p:nvGrpSpPr>
            <p:grpSpPr bwMode="auto">
              <a:xfrm>
                <a:off x="18160470" y="1875718"/>
                <a:ext cx="4387639" cy="4438817"/>
                <a:chOff x="13497821" y="1858542"/>
                <a:chExt cx="4387660" cy="4440294"/>
              </a:xfrm>
            </p:grpSpPr>
            <p:grpSp>
              <p:nvGrpSpPr>
                <p:cNvPr id="28684" name="Group 13"/>
                <p:cNvGrpSpPr/>
                <p:nvPr/>
              </p:nvGrpSpPr>
              <p:grpSpPr bwMode="auto">
                <a:xfrm>
                  <a:off x="13497821" y="1858542"/>
                  <a:ext cx="3165755" cy="3981199"/>
                  <a:chOff x="20274320" y="-2872884"/>
                  <a:chExt cx="3407537" cy="4285261"/>
                </a:xfrm>
              </p:grpSpPr>
              <p:grpSp>
                <p:nvGrpSpPr>
                  <p:cNvPr id="28692" name="Group 21"/>
                  <p:cNvGrpSpPr/>
                  <p:nvPr/>
                </p:nvGrpSpPr>
                <p:grpSpPr bwMode="auto">
                  <a:xfrm>
                    <a:off x="20335966" y="-2872884"/>
                    <a:ext cx="3345891" cy="3070155"/>
                    <a:chOff x="19146453" y="-6229715"/>
                    <a:chExt cx="7473931" cy="6858000"/>
                  </a:xfrm>
                </p:grpSpPr>
                <p:pic>
                  <p:nvPicPr>
                    <p:cNvPr id="28703" name="Picture 3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46453" y="-6229715"/>
                      <a:ext cx="747393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4" name="Picture 3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16411" y="-3520126"/>
                      <a:ext cx="2460831" cy="181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93" name="Group 22"/>
                  <p:cNvGrpSpPr/>
                  <p:nvPr/>
                </p:nvGrpSpPr>
                <p:grpSpPr bwMode="auto">
                  <a:xfrm>
                    <a:off x="20274320" y="-66121"/>
                    <a:ext cx="2478720" cy="1478498"/>
                    <a:chOff x="23783259" y="4302146"/>
                    <a:chExt cx="2478720" cy="1478498"/>
                  </a:xfrm>
                </p:grpSpPr>
                <p:pic>
                  <p:nvPicPr>
                    <p:cNvPr id="28694" name="Picture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858036" y="5340411"/>
                      <a:ext cx="403943" cy="44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5" name="Group 24"/>
                    <p:cNvGrpSpPr/>
                    <p:nvPr/>
                  </p:nvGrpSpPr>
                  <p:grpSpPr bwMode="auto">
                    <a:xfrm>
                      <a:off x="23783259" y="4302146"/>
                      <a:ext cx="2075337" cy="1448783"/>
                      <a:chOff x="23783259" y="4302146"/>
                      <a:chExt cx="2075337" cy="1448783"/>
                    </a:xfrm>
                  </p:grpSpPr>
                  <p:pic>
                    <p:nvPicPr>
                      <p:cNvPr id="28696" name="Picture 2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737669" y="5010261"/>
                        <a:ext cx="527314" cy="39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7" name="Picture 2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783259" y="5396893"/>
                        <a:ext cx="324850" cy="35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p:nvPr/>
                    </p:nvCxnSpPr>
                    <p:spPr bwMode="auto">
                      <a:xfrm>
                        <a:off x="25002495" y="4461947"/>
                        <a:ext cx="0" cy="540865"/>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bwMode="auto">
                      <a:xfrm flipV="1">
                        <a:off x="24107847" y="5203588"/>
                        <a:ext cx="628890" cy="366722"/>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p:cNvCxnSpPr/>
                      <p:nvPr/>
                    </p:nvCxnSpPr>
                    <p:spPr bwMode="auto">
                      <a:xfrm flipH="1" flipV="1">
                        <a:off x="25264194" y="5203588"/>
                        <a:ext cx="594403" cy="35443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1" name="Curved Connector 30"/>
                      <p:cNvCxnSpPr/>
                      <p:nvPr/>
                    </p:nvCxnSpPr>
                    <p:spPr bwMode="auto">
                      <a:xfrm rot="10800000" flipV="1">
                        <a:off x="23945553" y="4302146"/>
                        <a:ext cx="736411" cy="1089925"/>
                      </a:xfrm>
                      <a:prstGeom prst="curvedConnector2">
                        <a:avLst/>
                      </a:prstGeom>
                      <a:ln>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bwMode="auto">
                      <a:xfrm flipH="1" flipV="1">
                        <a:off x="24229568" y="5680942"/>
                        <a:ext cx="1454563" cy="225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grpSp>
              </p:grpSp>
            </p:grpSp>
            <p:grpSp>
              <p:nvGrpSpPr>
                <p:cNvPr id="28685" name="Group 14"/>
                <p:cNvGrpSpPr/>
                <p:nvPr/>
              </p:nvGrpSpPr>
              <p:grpSpPr bwMode="auto">
                <a:xfrm>
                  <a:off x="16036870" y="4091188"/>
                  <a:ext cx="1848611" cy="2207648"/>
                  <a:chOff x="15834038" y="4570561"/>
                  <a:chExt cx="1848611" cy="2207648"/>
                </a:xfrm>
              </p:grpSpPr>
              <p:cxnSp>
                <p:nvCxnSpPr>
                  <p:cNvPr id="16" name="Straight Arrow Connector 15"/>
                  <p:cNvCxnSpPr>
                    <a:cxnSpLocks noChangeShapeType="1"/>
                    <a:endCxn id="28688" idx="0"/>
                  </p:cNvCxnSpPr>
                  <p:nvPr/>
                </p:nvCxnSpPr>
                <p:spPr bwMode="auto">
                  <a:xfrm>
                    <a:off x="15984504" y="4570560"/>
                    <a:ext cx="248785" cy="683308"/>
                  </a:xfrm>
                  <a:prstGeom prst="straightConnector1">
                    <a:avLst/>
                  </a:prstGeom>
                  <a:ln w="28575">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noChangeShapeType="1"/>
                    <a:endCxn id="28689" idx="1"/>
                  </p:cNvCxnSpPr>
                  <p:nvPr/>
                </p:nvCxnSpPr>
                <p:spPr bwMode="auto">
                  <a:xfrm>
                    <a:off x="16640392" y="5685931"/>
                    <a:ext cx="491915" cy="306442"/>
                  </a:xfrm>
                  <a:prstGeom prst="straightConnector1">
                    <a:avLst/>
                  </a:prstGeom>
                  <a:ln w="2857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688" name="Picture 1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923773" y="5254965"/>
                    <a:ext cx="618044" cy="6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18"/>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132398" y="5720666"/>
                    <a:ext cx="550251" cy="54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1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834038" y="6312273"/>
                    <a:ext cx="808037" cy="46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p:cNvCxnSpPr>
                    <a:cxnSpLocks noChangeShapeType="1"/>
                    <a:stCxn id="28688" idx="2"/>
                    <a:endCxn id="28690" idx="0"/>
                  </p:cNvCxnSpPr>
                  <p:nvPr/>
                </p:nvCxnSpPr>
                <p:spPr bwMode="auto">
                  <a:xfrm>
                    <a:off x="16233289" y="5880074"/>
                    <a:ext cx="3769" cy="430160"/>
                  </a:xfrm>
                  <a:prstGeom prst="straightConnector1">
                    <a:avLst/>
                  </a:prstGeom>
                  <a:ln w="2857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28682"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1545717" y="4707315"/>
                <a:ext cx="401354" cy="34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urved Connector 12"/>
              <p:cNvCxnSpPr/>
              <p:nvPr/>
            </p:nvCxnSpPr>
            <p:spPr bwMode="auto">
              <a:xfrm rot="10800000" flipH="1" flipV="1">
                <a:off x="19596630" y="4469139"/>
                <a:ext cx="686040" cy="1033183"/>
              </a:xfrm>
              <a:prstGeom prst="curvedConnector2">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grpSp>
        <p:sp>
          <p:nvSpPr>
            <p:cNvPr id="28680" name="TextBox 131"/>
            <p:cNvSpPr txBox="1">
              <a:spLocks noChangeArrowheads="1"/>
            </p:cNvSpPr>
            <p:nvPr/>
          </p:nvSpPr>
          <p:spPr bwMode="auto">
            <a:xfrm>
              <a:off x="10371760" y="6510526"/>
              <a:ext cx="3127223" cy="44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a:latin typeface="Times New Roman" panose="02020603050405020304" pitchFamily="18" charset="0"/>
                  <a:ea typeface="SimSun" pitchFamily="2" charset="-122"/>
                </a:rPr>
                <a:t>Diversified social network</a:t>
              </a:r>
              <a:endParaRPr kumimoji="0" lang="en-US" altLang="en-US">
                <a:latin typeface="Times New Roman" panose="02020603050405020304" pitchFamily="18" charset="0"/>
                <a:ea typeface="SimSun" pitchFamily="2" charset="-122"/>
              </a:endParaRPr>
            </a:p>
          </p:txBody>
        </p:sp>
      </p:grpSp>
      <p:pic>
        <p:nvPicPr>
          <p:cNvPr id="28677" name="Picture 5"/>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rot="318098">
            <a:off x="4141789" y="2397125"/>
            <a:ext cx="3889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descr="https://encrypted-tbn1.gstatic.com/images?q=tbn:ANd9GcS85uZFGZtx8kLgHBt7nZ4ohdA53gBvqh8cqj9k_Yycn2LN2J_IjA"/>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69200" y="2741614"/>
            <a:ext cx="52863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par>
                                <p:cTn id="8" presetID="10" presetClass="entr" presetSubtype="0" fill="hold" nodeType="withEffect">
                                  <p:stCondLst>
                                    <p:cond delay="0"/>
                                  </p:stCondLst>
                                  <p:childTnLst>
                                    <p:set>
                                      <p:cBhvr>
                                        <p:cTn id="9" dur="1" fill="hold">
                                          <p:stCondLst>
                                            <p:cond delay="0"/>
                                          </p:stCondLst>
                                        </p:cTn>
                                        <p:tgtEl>
                                          <p:spTgt spid="28677"/>
                                        </p:tgtEl>
                                        <p:attrNameLst>
                                          <p:attrName>style.visibility</p:attrName>
                                        </p:attrNameLst>
                                      </p:cBhvr>
                                      <p:to>
                                        <p:strVal val="visible"/>
                                      </p:to>
                                    </p:set>
                                    <p:animEffect transition="in" filter="fade">
                                      <p:cBhvr>
                                        <p:cTn id="10" dur="500"/>
                                        <p:tgtEl>
                                          <p:spTgt spid="286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675"/>
                                        </p:tgtEl>
                                        <p:attrNameLst>
                                          <p:attrName>style.visibility</p:attrName>
                                        </p:attrNameLst>
                                      </p:cBhvr>
                                      <p:to>
                                        <p:strVal val="visible"/>
                                      </p:to>
                                    </p:set>
                                    <p:animEffect transition="in" filter="fade">
                                      <p:cBhvr>
                                        <p:cTn id="15" dur="500"/>
                                        <p:tgtEl>
                                          <p:spTgt spid="28675"/>
                                        </p:tgtEl>
                                      </p:cBhvr>
                                    </p:animEffect>
                                  </p:childTnLst>
                                </p:cTn>
                              </p:par>
                              <p:par>
                                <p:cTn id="16" presetID="10" presetClass="entr" presetSubtype="0" fill="hold" nodeType="withEffect">
                                  <p:stCondLst>
                                    <p:cond delay="0"/>
                                  </p:stCondLst>
                                  <p:childTnLst>
                                    <p:set>
                                      <p:cBhvr>
                                        <p:cTn id="17" dur="1" fill="hold">
                                          <p:stCondLst>
                                            <p:cond delay="0"/>
                                          </p:stCondLst>
                                        </p:cTn>
                                        <p:tgtEl>
                                          <p:spTgt spid="28678"/>
                                        </p:tgtEl>
                                        <p:attrNameLst>
                                          <p:attrName>style.visibility</p:attrName>
                                        </p:attrNameLst>
                                      </p:cBhvr>
                                      <p:to>
                                        <p:strVal val="visible"/>
                                      </p:to>
                                    </p:set>
                                    <p:animEffect transition="in" filter="fade">
                                      <p:cBhvr>
                                        <p:cTn id="18"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120148" cy="431288"/>
          </a:xfrm>
        </p:spPr>
        <p:txBody>
          <a:bodyPr>
            <a:normAutofit fontScale="90000"/>
          </a:bodyPr>
          <a:lstStyle/>
          <a:p>
            <a:pPr>
              <a:defRPr/>
            </a:pPr>
            <a:r>
              <a:rPr lang="en-US" sz="2800" b="1" dirty="0">
                <a:solidFill>
                  <a:srgbClr val="2C326F"/>
                </a:solidFill>
                <a:latin typeface="Georgia" panose="02040502050405020303" pitchFamily="18" charset="0"/>
              </a:rPr>
              <a:t>Velocity (Speed)</a:t>
            </a:r>
            <a:endParaRPr lang="en-AU" sz="2800" b="1" dirty="0">
              <a:solidFill>
                <a:srgbClr val="2C326F"/>
              </a:solidFill>
              <a:latin typeface="Georgia" panose="02040502050405020303" pitchFamily="18" charset="0"/>
            </a:endParaRPr>
          </a:p>
        </p:txBody>
      </p:sp>
      <p:sp>
        <p:nvSpPr>
          <p:cNvPr id="29699" name="Content Placeholder 2"/>
          <p:cNvSpPr>
            <a:spLocks noGrp="1"/>
          </p:cNvSpPr>
          <p:nvPr>
            <p:ph idx="1"/>
          </p:nvPr>
        </p:nvSpPr>
        <p:spPr>
          <a:xfrm>
            <a:off x="838200" y="1253331"/>
            <a:ext cx="10515600" cy="4351338"/>
          </a:xfrm>
        </p:spPr>
        <p:txBody>
          <a:bodyPr>
            <a:normAutofit/>
          </a:bodyPr>
          <a:lstStyle/>
          <a:p>
            <a:r>
              <a:rPr lang="en-US" altLang="en-US" sz="2000" dirty="0">
                <a:latin typeface="Georgia Pro" panose="02040502050405020303" pitchFamily="18" charset="0"/>
                <a:cs typeface="Times New Roman" panose="02020603050405020304" pitchFamily="18" charset="0"/>
              </a:rPr>
              <a:t>Data is begin generated fast and need to be processed fast</a:t>
            </a:r>
            <a:endParaRPr lang="en-US" altLang="en-US" sz="2000" dirty="0">
              <a:latin typeface="Georgia Pro" panose="02040502050405020303" pitchFamily="18" charset="0"/>
              <a:cs typeface="Times New Roman" panose="02020603050405020304" pitchFamily="18" charset="0"/>
            </a:endParaRPr>
          </a:p>
          <a:p>
            <a:r>
              <a:rPr lang="en-US" altLang="en-US" sz="2000" dirty="0">
                <a:latin typeface="Georgia Pro" panose="02040502050405020303" pitchFamily="18" charset="0"/>
                <a:cs typeface="Times New Roman" panose="02020603050405020304" pitchFamily="18" charset="0"/>
              </a:rPr>
              <a:t>Online Data Analytics</a:t>
            </a:r>
            <a:endParaRPr lang="en-US" altLang="en-US" sz="2000" dirty="0">
              <a:latin typeface="Georgia Pro" panose="02040502050405020303" pitchFamily="18" charset="0"/>
              <a:cs typeface="Times New Roman" panose="02020603050405020304" pitchFamily="18" charset="0"/>
            </a:endParaRPr>
          </a:p>
          <a:p>
            <a:r>
              <a:rPr lang="en-US" altLang="en-US" sz="2000" dirty="0">
                <a:latin typeface="Georgia Pro" panose="02040502050405020303" pitchFamily="18" charset="0"/>
                <a:cs typeface="Times New Roman" panose="02020603050405020304" pitchFamily="18" charset="0"/>
              </a:rPr>
              <a:t>Late decisions </a:t>
            </a:r>
            <a:r>
              <a:rPr lang="en-US" altLang="en-US" sz="2000" dirty="0">
                <a:latin typeface="Georgia Pro" panose="02040502050405020303" pitchFamily="18" charset="0"/>
                <a:cs typeface="Times New Roman" panose="02020603050405020304" pitchFamily="18" charset="0"/>
                <a:sym typeface="Wingdings" panose="05000000000000000000" pitchFamily="2" charset="2"/>
              </a:rPr>
              <a:t> missing opportunities</a:t>
            </a:r>
            <a:endParaRPr lang="en-US" altLang="en-US" sz="2000" dirty="0">
              <a:latin typeface="Georgia Pro" panose="02040502050405020303" pitchFamily="18" charset="0"/>
              <a:cs typeface="Times New Roman" panose="02020603050405020304" pitchFamily="18" charset="0"/>
              <a:sym typeface="Wingdings" panose="05000000000000000000" pitchFamily="2" charset="2"/>
            </a:endParaRPr>
          </a:p>
          <a:p>
            <a:r>
              <a:rPr lang="en-US" altLang="en-US" sz="2000" dirty="0">
                <a:latin typeface="Georgia Pro" panose="02040502050405020303" pitchFamily="18" charset="0"/>
                <a:cs typeface="Times New Roman" panose="02020603050405020304" pitchFamily="18" charset="0"/>
                <a:sym typeface="Wingdings" panose="05000000000000000000" pitchFamily="2" charset="2"/>
              </a:rPr>
              <a:t>Examples</a:t>
            </a:r>
            <a:endParaRPr lang="en-US" altLang="en-US" sz="2000" dirty="0">
              <a:latin typeface="Georgia Pro" panose="02040502050405020303" pitchFamily="18" charset="0"/>
              <a:cs typeface="Times New Roman" panose="02020603050405020304" pitchFamily="18" charset="0"/>
              <a:sym typeface="Wingdings" panose="05000000000000000000" pitchFamily="2" charset="2"/>
            </a:endParaRPr>
          </a:p>
          <a:p>
            <a:pPr lvl="1"/>
            <a:r>
              <a:rPr lang="en-US" altLang="en-US" sz="2000" b="1" dirty="0">
                <a:solidFill>
                  <a:srgbClr val="2C326F"/>
                </a:solidFill>
                <a:latin typeface="Georgia Pro" panose="02040502050405020303" pitchFamily="18" charset="0"/>
                <a:cs typeface="Times New Roman" panose="02020603050405020304" pitchFamily="18" charset="0"/>
                <a:sym typeface="Wingdings" panose="05000000000000000000" pitchFamily="2" charset="2"/>
              </a:rPr>
              <a:t>E-Promotions: </a:t>
            </a:r>
            <a:r>
              <a:rPr lang="en-US" altLang="en-US" sz="2000" dirty="0">
                <a:latin typeface="Georgia Pro" panose="02040502050405020303" pitchFamily="18" charset="0"/>
                <a:cs typeface="Times New Roman" panose="02020603050405020304" pitchFamily="18" charset="0"/>
                <a:sym typeface="Wingdings" panose="05000000000000000000" pitchFamily="2" charset="2"/>
              </a:rPr>
              <a:t>Based on your current location, your purchase history, what you like  send promotions right now for store next to you</a:t>
            </a:r>
            <a:endParaRPr lang="en-US" altLang="en-US" sz="2000" dirty="0">
              <a:latin typeface="Georgia Pro" panose="02040502050405020303" pitchFamily="18" charset="0"/>
              <a:cs typeface="Times New Roman" panose="02020603050405020304" pitchFamily="18" charset="0"/>
              <a:sym typeface="Wingdings" panose="05000000000000000000" pitchFamily="2" charset="2"/>
            </a:endParaRPr>
          </a:p>
          <a:p>
            <a:pPr lvl="1"/>
            <a:r>
              <a:rPr lang="en-US" altLang="en-US" sz="2000" b="1" dirty="0">
                <a:solidFill>
                  <a:srgbClr val="2C326F"/>
                </a:solidFill>
                <a:latin typeface="Georgia Pro" panose="02040502050405020303" pitchFamily="18" charset="0"/>
                <a:cs typeface="Times New Roman" panose="02020603050405020304" pitchFamily="18" charset="0"/>
                <a:sym typeface="Wingdings" panose="05000000000000000000" pitchFamily="2" charset="2"/>
              </a:rPr>
              <a:t>Healthcare monitoring: </a:t>
            </a:r>
            <a:r>
              <a:rPr lang="en-US" altLang="en-US" sz="2000" dirty="0">
                <a:latin typeface="Georgia Pro" panose="02040502050405020303" pitchFamily="18" charset="0"/>
                <a:cs typeface="Times New Roman" panose="02020603050405020304" pitchFamily="18" charset="0"/>
                <a:sym typeface="Wingdings" panose="05000000000000000000" pitchFamily="2" charset="2"/>
              </a:rPr>
              <a:t>sensors monitoring your activities and body   any abnormal measurements require immediate reaction</a:t>
            </a:r>
            <a:endParaRPr lang="en-US" altLang="en-US" sz="2000" dirty="0">
              <a:latin typeface="Georgia Pro" panose="02040502050405020303" pitchFamily="18" charset="0"/>
              <a:cs typeface="Times New Roman" panose="02020603050405020304" pitchFamily="18" charset="0"/>
              <a:sym typeface="Wingdings" panose="05000000000000000000" pitchFamily="2" charset="2"/>
            </a:endParaRPr>
          </a:p>
          <a:p>
            <a:pPr lvl="1"/>
            <a:r>
              <a:rPr lang="en-US" altLang="en-US" sz="2000" b="1" dirty="0">
                <a:solidFill>
                  <a:srgbClr val="2C326F"/>
                </a:solidFill>
                <a:latin typeface="Georgia Pro" panose="02040502050405020303" pitchFamily="18" charset="0"/>
                <a:ea typeface="SimSun" pitchFamily="2" charset="-122"/>
                <a:cs typeface="Times New Roman" panose="02020603050405020304" pitchFamily="18" charset="0"/>
                <a:sym typeface="Wingdings" panose="05000000000000000000" pitchFamily="2" charset="2"/>
              </a:rPr>
              <a:t>Disaster management and response</a:t>
            </a:r>
            <a:endParaRPr lang="en-US" altLang="en-US" sz="2000" b="1" dirty="0">
              <a:solidFill>
                <a:srgbClr val="2C326F"/>
              </a:solidFill>
              <a:latin typeface="Georgia Pro" panose="02040502050405020303" pitchFamily="18" charset="0"/>
              <a:ea typeface="SimSun" pitchFamily="2" charset="-122"/>
              <a:cs typeface="Times New Roman" panose="02020603050405020304" pitchFamily="18" charset="0"/>
              <a:sym typeface="Wingdings" panose="05000000000000000000" pitchFamily="2" charset="2"/>
            </a:endParaRPr>
          </a:p>
          <a:p>
            <a:pPr lvl="1"/>
            <a:endParaRPr lang="en-US" altLang="en-US" sz="2000" dirty="0">
              <a:latin typeface="Georgia Pro" panose="02040502050405020303" pitchFamily="18" charset="0"/>
              <a:cs typeface="Times New Roman" panose="02020603050405020304" pitchFamily="18" charset="0"/>
            </a:endParaRPr>
          </a:p>
          <a:p>
            <a:endParaRPr lang="en-AU" altLang="en-US" sz="2000" dirty="0">
              <a:latin typeface="Georgia Pro"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latin typeface="Georgia Pro" panose="02040502050405020303" pitchFamily="18" charset="0"/>
              </a:rPr>
            </a:fld>
            <a:endParaRPr lang="en-IN">
              <a:latin typeface="Georgia Pro" panose="02040502050405020303" pitchFamily="18" charset="0"/>
            </a:endParaRPr>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What is Data Science? </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46031"/>
            <a:ext cx="10515600" cy="4686924"/>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sz="1600" dirty="0">
                <a:latin typeface="Georgia Pro" panose="02040502050405020303" pitchFamily="18" charset="0"/>
              </a:rPr>
              <a:t>Data science is the study of data to </a:t>
            </a:r>
            <a:r>
              <a:rPr lang="en-US" sz="1600" b="1" i="1" dirty="0">
                <a:latin typeface="Georgia Pro" panose="02040502050405020303" pitchFamily="18" charset="0"/>
              </a:rPr>
              <a:t>extract meaningful insights</a:t>
            </a:r>
            <a:r>
              <a:rPr lang="en-US" sz="1600" dirty="0">
                <a:latin typeface="Georgia Pro" panose="02040502050405020303" pitchFamily="18" charset="0"/>
              </a:rPr>
              <a:t>. </a:t>
            </a: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600" dirty="0">
                <a:latin typeface="Georgia Pro" panose="02040502050405020303" pitchFamily="18" charset="0"/>
              </a:rPr>
              <a:t>It is a multidisciplinary approach that combines principles and practices from the fields of mathematics, statistics, artificial intelligence, and computer engineering to </a:t>
            </a:r>
            <a:r>
              <a:rPr lang="en-US" sz="1600" b="1" i="1" dirty="0">
                <a:latin typeface="Georgia Pro" panose="02040502050405020303" pitchFamily="18" charset="0"/>
              </a:rPr>
              <a:t>analyze large amounts of data</a:t>
            </a:r>
            <a:r>
              <a:rPr lang="en-US" sz="1600" dirty="0">
                <a:latin typeface="Georgia Pro" panose="02040502050405020303" pitchFamily="18" charset="0"/>
              </a:rPr>
              <a:t>. </a:t>
            </a: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600" dirty="0">
                <a:latin typeface="Georgia Pro" panose="02040502050405020303" pitchFamily="18" charset="0"/>
              </a:rPr>
              <a:t>This analysis helps data scientists to ask and answer questions like what happened, why it happened, what will happen, and what can be done with the results.</a:t>
            </a: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600" dirty="0">
                <a:latin typeface="Georgia Pro" panose="02040502050405020303" pitchFamily="18" charset="0"/>
              </a:rPr>
              <a:t>Data science is important because it combines tools, methods, and technology to generate meaning from data. </a:t>
            </a: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600" dirty="0">
                <a:latin typeface="Georgia Pro" panose="02040502050405020303" pitchFamily="18" charset="0"/>
              </a:rPr>
              <a:t>Modern organizations are inundated with data; there is a proliferation of devices that can automatically collect and store information. </a:t>
            </a: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sz="1600" dirty="0">
                <a:latin typeface="Georgia Pro" panose="02040502050405020303" pitchFamily="18" charset="0"/>
              </a:rPr>
              <a:t>Online systems and payment portals capture more data in the fields of e-commerce, medicine, finance, and every other aspect of human life. We have text, audio, video, and image data available in vast quantities. </a:t>
            </a:r>
            <a:endParaRPr lang="en-IN" sz="1600" dirty="0">
              <a:latin typeface="Georgia Pro" panose="020405020504050203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96" y="324644"/>
            <a:ext cx="8677275" cy="609600"/>
          </a:xfrm>
        </p:spPr>
        <p:txBody>
          <a:bodyPr>
            <a:normAutofit/>
          </a:bodyPr>
          <a:lstStyle/>
          <a:p>
            <a:pPr>
              <a:defRPr/>
            </a:pPr>
            <a:r>
              <a:rPr lang="en-US" sz="2800" b="1" dirty="0">
                <a:solidFill>
                  <a:srgbClr val="2C326F"/>
                </a:solidFill>
                <a:latin typeface="Georgia Pro" panose="02040502050405020303" pitchFamily="18" charset="0"/>
                <a:cs typeface="Times New Roman" panose="02020603050405020304" pitchFamily="18" charset="0"/>
              </a:rPr>
              <a:t>Real-Time Analytics/Decision Requirement</a:t>
            </a:r>
            <a:endParaRPr lang="en-AU" sz="2800" b="1" dirty="0">
              <a:solidFill>
                <a:srgbClr val="2C326F"/>
              </a:solidFill>
              <a:latin typeface="Georgia Pro" panose="02040502050405020303" pitchFamily="18" charset="0"/>
              <a:cs typeface="Times New Roman" panose="02020603050405020304" pitchFamily="18" charset="0"/>
            </a:endParaRPr>
          </a:p>
        </p:txBody>
      </p:sp>
      <p:pic>
        <p:nvPicPr>
          <p:cNvPr id="3072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75200" y="1803400"/>
            <a:ext cx="2476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oud 4"/>
          <p:cNvSpPr/>
          <p:nvPr/>
        </p:nvSpPr>
        <p:spPr>
          <a:xfrm>
            <a:off x="3225800" y="1371600"/>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latin typeface="Georgia Pro" panose="02040502050405020303" pitchFamily="18" charset="0"/>
              <a:cs typeface="Times New Roman" panose="02020603050405020304" pitchFamily="18" charset="0"/>
            </a:endParaRPr>
          </a:p>
        </p:txBody>
      </p:sp>
      <p:sp>
        <p:nvSpPr>
          <p:cNvPr id="6" name="Cloud 5"/>
          <p:cNvSpPr/>
          <p:nvPr/>
        </p:nvSpPr>
        <p:spPr>
          <a:xfrm>
            <a:off x="6724650" y="1358900"/>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latin typeface="Georgia Pro" panose="02040502050405020303" pitchFamily="18" charset="0"/>
              <a:cs typeface="Times New Roman" panose="02020603050405020304" pitchFamily="18" charset="0"/>
            </a:endParaRPr>
          </a:p>
        </p:txBody>
      </p:sp>
      <p:sp>
        <p:nvSpPr>
          <p:cNvPr id="7" name="Cloud 6"/>
          <p:cNvSpPr/>
          <p:nvPr/>
        </p:nvSpPr>
        <p:spPr>
          <a:xfrm>
            <a:off x="7404100" y="3132138"/>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latin typeface="Georgia Pro" panose="02040502050405020303" pitchFamily="18" charset="0"/>
              <a:cs typeface="Times New Roman" panose="02020603050405020304" pitchFamily="18" charset="0"/>
            </a:endParaRPr>
          </a:p>
        </p:txBody>
      </p:sp>
      <p:sp>
        <p:nvSpPr>
          <p:cNvPr id="30727" name="TextBox 7"/>
          <p:cNvSpPr txBox="1">
            <a:spLocks noChangeArrowheads="1"/>
          </p:cNvSpPr>
          <p:nvPr/>
        </p:nvSpPr>
        <p:spPr bwMode="auto">
          <a:xfrm>
            <a:off x="5551620" y="3702050"/>
            <a:ext cx="1088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en-US" sz="1400" b="1">
                <a:solidFill>
                  <a:schemeClr val="bg1"/>
                </a:solidFill>
                <a:latin typeface="Georgia Pro" panose="02040502050405020303" pitchFamily="18" charset="0"/>
                <a:cs typeface="Times New Roman" panose="02020603050405020304" pitchFamily="18" charset="0"/>
              </a:rPr>
              <a:t>Customer</a:t>
            </a:r>
            <a:endParaRPr kumimoji="0" lang="en-US" altLang="en-US" sz="1400" b="1">
              <a:solidFill>
                <a:schemeClr val="bg1"/>
              </a:solidFill>
              <a:latin typeface="Georgia Pro" panose="02040502050405020303" pitchFamily="18" charset="0"/>
              <a:cs typeface="Times New Roman" panose="02020603050405020304" pitchFamily="18" charset="0"/>
            </a:endParaRPr>
          </a:p>
        </p:txBody>
      </p:sp>
      <p:sp>
        <p:nvSpPr>
          <p:cNvPr id="9" name="Cloud 8"/>
          <p:cNvSpPr/>
          <p:nvPr/>
        </p:nvSpPr>
        <p:spPr>
          <a:xfrm>
            <a:off x="5727700" y="2032000"/>
            <a:ext cx="635000" cy="458788"/>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latin typeface="Georgia Pro" panose="02040502050405020303" pitchFamily="18" charset="0"/>
              <a:cs typeface="Times New Roman" panose="02020603050405020304" pitchFamily="18" charset="0"/>
            </a:endParaRPr>
          </a:p>
        </p:txBody>
      </p:sp>
      <p:sp>
        <p:nvSpPr>
          <p:cNvPr id="11" name="Cloud 10"/>
          <p:cNvSpPr/>
          <p:nvPr/>
        </p:nvSpPr>
        <p:spPr>
          <a:xfrm>
            <a:off x="4902200" y="4365625"/>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latin typeface="Georgia Pro" panose="02040502050405020303" pitchFamily="18" charset="0"/>
              <a:cs typeface="Times New Roman" panose="02020603050405020304" pitchFamily="18" charset="0"/>
            </a:endParaRPr>
          </a:p>
        </p:txBody>
      </p:sp>
      <p:sp>
        <p:nvSpPr>
          <p:cNvPr id="30731" name="TextBox 11"/>
          <p:cNvSpPr txBox="1">
            <a:spLocks noChangeArrowheads="1"/>
          </p:cNvSpPr>
          <p:nvPr/>
        </p:nvSpPr>
        <p:spPr bwMode="auto">
          <a:xfrm>
            <a:off x="3304252" y="1663701"/>
            <a:ext cx="19639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b="1" dirty="0">
                <a:latin typeface="Georgia Pro" panose="02040502050405020303" pitchFamily="18" charset="0"/>
                <a:cs typeface="Times New Roman" panose="02020603050405020304" pitchFamily="18" charset="0"/>
              </a:rPr>
              <a:t>Product </a:t>
            </a:r>
            <a:endParaRPr kumimoji="0" lang="en-US" altLang="en-US" sz="1400" b="1" dirty="0">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dirty="0">
                <a:latin typeface="Georgia Pro" panose="02040502050405020303" pitchFamily="18" charset="0"/>
                <a:cs typeface="Times New Roman" panose="02020603050405020304" pitchFamily="18" charset="0"/>
              </a:rPr>
              <a:t>Recommendations </a:t>
            </a:r>
            <a:endParaRPr kumimoji="0" lang="en-US" altLang="en-US" sz="1400" b="1" dirty="0">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dirty="0">
                <a:latin typeface="Georgia Pro" panose="02040502050405020303" pitchFamily="18" charset="0"/>
                <a:cs typeface="Times New Roman" panose="02020603050405020304" pitchFamily="18" charset="0"/>
              </a:rPr>
              <a:t>that are </a:t>
            </a:r>
            <a:r>
              <a:rPr kumimoji="0" lang="en-US" altLang="en-US" sz="1400" b="1" i="1" u="sng" dirty="0">
                <a:latin typeface="Georgia Pro" panose="02040502050405020303" pitchFamily="18" charset="0"/>
                <a:cs typeface="Times New Roman" panose="02020603050405020304" pitchFamily="18" charset="0"/>
              </a:rPr>
              <a:t>Relevant</a:t>
            </a:r>
            <a:r>
              <a:rPr kumimoji="0" lang="en-US" altLang="en-US" sz="1400" b="1" dirty="0">
                <a:latin typeface="Georgia Pro" panose="02040502050405020303" pitchFamily="18" charset="0"/>
                <a:cs typeface="Times New Roman" panose="02020603050405020304" pitchFamily="18" charset="0"/>
              </a:rPr>
              <a:t> </a:t>
            </a:r>
            <a:endParaRPr kumimoji="0" lang="en-US" altLang="en-US" sz="1400" b="1" dirty="0">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dirty="0">
                <a:latin typeface="Georgia Pro" panose="02040502050405020303" pitchFamily="18" charset="0"/>
                <a:cs typeface="Times New Roman" panose="02020603050405020304" pitchFamily="18" charset="0"/>
              </a:rPr>
              <a:t>&amp; </a:t>
            </a:r>
            <a:r>
              <a:rPr kumimoji="0" lang="en-US" altLang="en-US" sz="1400" b="1" i="1" u="sng" dirty="0">
                <a:latin typeface="Georgia Pro" panose="02040502050405020303" pitchFamily="18" charset="0"/>
                <a:cs typeface="Times New Roman" panose="02020603050405020304" pitchFamily="18" charset="0"/>
              </a:rPr>
              <a:t>Compelling</a:t>
            </a:r>
            <a:r>
              <a:rPr kumimoji="0" lang="en-US" altLang="en-US" sz="1400" b="1" dirty="0">
                <a:latin typeface="Georgia Pro" panose="02040502050405020303" pitchFamily="18" charset="0"/>
                <a:cs typeface="Times New Roman" panose="02020603050405020304" pitchFamily="18" charset="0"/>
              </a:rPr>
              <a:t> </a:t>
            </a:r>
            <a:endParaRPr kumimoji="0" lang="en-US" altLang="en-US" sz="1400" b="1" dirty="0">
              <a:latin typeface="Georgia Pro" panose="02040502050405020303" pitchFamily="18" charset="0"/>
              <a:cs typeface="Times New Roman" panose="02020603050405020304" pitchFamily="18" charset="0"/>
            </a:endParaRPr>
          </a:p>
        </p:txBody>
      </p:sp>
      <p:sp>
        <p:nvSpPr>
          <p:cNvPr id="30732" name="TextBox 12"/>
          <p:cNvSpPr txBox="1">
            <a:spLocks noChangeArrowheads="1"/>
          </p:cNvSpPr>
          <p:nvPr/>
        </p:nvSpPr>
        <p:spPr bwMode="auto">
          <a:xfrm>
            <a:off x="7587606" y="3371850"/>
            <a:ext cx="190629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Friend Invitations </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to join a </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Game or Activity</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that expands</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business </a:t>
            </a:r>
            <a:endParaRPr kumimoji="0" lang="en-US" altLang="en-US" sz="1400" b="1">
              <a:latin typeface="Georgia Pro" panose="02040502050405020303" pitchFamily="18" charset="0"/>
              <a:cs typeface="Times New Roman" panose="02020603050405020304" pitchFamily="18" charset="0"/>
            </a:endParaRPr>
          </a:p>
        </p:txBody>
      </p:sp>
      <p:sp>
        <p:nvSpPr>
          <p:cNvPr id="30733" name="TextBox 13"/>
          <p:cNvSpPr txBox="1">
            <a:spLocks noChangeArrowheads="1"/>
          </p:cNvSpPr>
          <p:nvPr/>
        </p:nvSpPr>
        <p:spPr bwMode="auto">
          <a:xfrm>
            <a:off x="5076149" y="4797426"/>
            <a:ext cx="191270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Preventing Fraud  </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 as it is </a:t>
            </a:r>
            <a:r>
              <a:rPr kumimoji="0" lang="en-US" altLang="en-US" sz="1400" b="1" i="1" u="sng">
                <a:latin typeface="Georgia Pro" panose="02040502050405020303" pitchFamily="18" charset="0"/>
                <a:cs typeface="Times New Roman" panose="02020603050405020304" pitchFamily="18" charset="0"/>
              </a:rPr>
              <a:t>Occurring </a:t>
            </a:r>
            <a:endParaRPr kumimoji="0" lang="en-US" altLang="en-US" sz="1400" b="1" i="1" u="sng">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&amp; preventing more</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proactively </a:t>
            </a:r>
            <a:endParaRPr kumimoji="0" lang="en-US" altLang="en-US" sz="1400" b="1">
              <a:latin typeface="Georgia Pro" panose="02040502050405020303" pitchFamily="18" charset="0"/>
              <a:cs typeface="Times New Roman" panose="02020603050405020304" pitchFamily="18" charset="0"/>
            </a:endParaRPr>
          </a:p>
        </p:txBody>
      </p:sp>
      <p:sp>
        <p:nvSpPr>
          <p:cNvPr id="30734" name="TextBox 14"/>
          <p:cNvSpPr txBox="1">
            <a:spLocks noChangeArrowheads="1"/>
          </p:cNvSpPr>
          <p:nvPr/>
        </p:nvSpPr>
        <p:spPr bwMode="auto">
          <a:xfrm>
            <a:off x="6607461" y="1847851"/>
            <a:ext cx="25346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Learning why Customers </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Switch to competitors</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 and their offers; in</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 time to Counter </a:t>
            </a:r>
            <a:endParaRPr kumimoji="0" lang="en-US" altLang="en-US" sz="1400" b="1">
              <a:latin typeface="Georgia Pro" panose="02040502050405020303" pitchFamily="18" charset="0"/>
              <a:cs typeface="Times New Roman" panose="02020603050405020304" pitchFamily="18" charset="0"/>
            </a:endParaRPr>
          </a:p>
        </p:txBody>
      </p:sp>
      <p:sp>
        <p:nvSpPr>
          <p:cNvPr id="16" name="Cloud 15"/>
          <p:cNvSpPr/>
          <p:nvPr/>
        </p:nvSpPr>
        <p:spPr>
          <a:xfrm>
            <a:off x="2425700" y="3448050"/>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latin typeface="Georgia Pro" panose="02040502050405020303" pitchFamily="18" charset="0"/>
              <a:cs typeface="Times New Roman" panose="02020603050405020304" pitchFamily="18" charset="0"/>
            </a:endParaRPr>
          </a:p>
        </p:txBody>
      </p:sp>
      <p:sp>
        <p:nvSpPr>
          <p:cNvPr id="30736" name="TextBox 16"/>
          <p:cNvSpPr txBox="1">
            <a:spLocks noChangeArrowheads="1"/>
          </p:cNvSpPr>
          <p:nvPr/>
        </p:nvSpPr>
        <p:spPr bwMode="auto">
          <a:xfrm>
            <a:off x="2596450" y="3702050"/>
            <a:ext cx="191751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Improving the</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Marketing </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Effectiveness of a </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Promotion while it</a:t>
            </a:r>
            <a:endParaRPr kumimoji="0" lang="en-US" altLang="en-US" sz="1400" b="1">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1400" b="1">
                <a:latin typeface="Georgia Pro" panose="02040502050405020303" pitchFamily="18" charset="0"/>
                <a:cs typeface="Times New Roman" panose="02020603050405020304" pitchFamily="18" charset="0"/>
              </a:rPr>
              <a:t>is still in Play  </a:t>
            </a:r>
            <a:endParaRPr kumimoji="0" lang="en-US" altLang="en-US" sz="1400" b="1">
              <a:latin typeface="Georgia Pro"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
        <p:nvSpPr>
          <p:cNvPr id="30729" name="TextBox 9"/>
          <p:cNvSpPr txBox="1">
            <a:spLocks noChangeArrowheads="1"/>
          </p:cNvSpPr>
          <p:nvPr/>
        </p:nvSpPr>
        <p:spPr bwMode="auto">
          <a:xfrm>
            <a:off x="5712198" y="2084973"/>
            <a:ext cx="6896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en-US" sz="800" b="1" dirty="0">
                <a:latin typeface="Georgia Pro" panose="02040502050405020303" pitchFamily="18" charset="0"/>
                <a:cs typeface="Times New Roman" panose="02020603050405020304" pitchFamily="18" charset="0"/>
              </a:rPr>
              <a:t>Influence</a:t>
            </a:r>
            <a:endParaRPr kumimoji="0" lang="en-US" altLang="en-US" sz="800" b="1" dirty="0">
              <a:latin typeface="Georgia Pro" panose="02040502050405020303" pitchFamily="18" charset="0"/>
              <a:cs typeface="Times New Roman" panose="02020603050405020304" pitchFamily="18" charset="0"/>
            </a:endParaRPr>
          </a:p>
          <a:p>
            <a:pPr algn="ctr">
              <a:spcBef>
                <a:spcPct val="0"/>
              </a:spcBef>
              <a:buClrTx/>
              <a:buSzTx/>
              <a:buFontTx/>
              <a:buNone/>
            </a:pPr>
            <a:r>
              <a:rPr kumimoji="0" lang="en-US" altLang="en-US" sz="800" b="1" dirty="0">
                <a:latin typeface="Georgia Pro" panose="02040502050405020303" pitchFamily="18" charset="0"/>
                <a:cs typeface="Times New Roman" panose="02020603050405020304" pitchFamily="18" charset="0"/>
              </a:rPr>
              <a:t>Behavior</a:t>
            </a:r>
            <a:endParaRPr kumimoji="0" lang="en-US" altLang="en-US" sz="800" b="1" dirty="0">
              <a:latin typeface="Georgia Pro" panose="02040502050405020303"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97877" cy="608269"/>
          </a:xfrm>
        </p:spPr>
        <p:txBody>
          <a:bodyPr>
            <a:normAutofit/>
          </a:bodyPr>
          <a:lstStyle/>
          <a:p>
            <a:pPr>
              <a:defRPr/>
            </a:pPr>
            <a:r>
              <a:rPr lang="en-US" altLang="zh-CN" sz="2800" b="1" dirty="0">
                <a:solidFill>
                  <a:srgbClr val="2C326F"/>
                </a:solidFill>
                <a:latin typeface="Georgia" panose="02040502050405020303" pitchFamily="18" charset="0"/>
              </a:rPr>
              <a:t>Extended </a:t>
            </a:r>
            <a:r>
              <a:rPr lang="en-US" sz="2800" b="1" dirty="0">
                <a:solidFill>
                  <a:srgbClr val="2C326F"/>
                </a:solidFill>
                <a:latin typeface="Georgia" panose="02040502050405020303" pitchFamily="18" charset="0"/>
              </a:rPr>
              <a:t>Big Data Characteristics: 6V</a:t>
            </a:r>
            <a:endParaRPr lang="en-AU" sz="2800" b="1" dirty="0">
              <a:solidFill>
                <a:srgbClr val="2C326F"/>
              </a:solidFill>
              <a:latin typeface="Georgia" panose="02040502050405020303" pitchFamily="18" charset="0"/>
            </a:endParaRPr>
          </a:p>
        </p:txBody>
      </p:sp>
      <p:sp>
        <p:nvSpPr>
          <p:cNvPr id="34819" name="Content Placeholder 2"/>
          <p:cNvSpPr>
            <a:spLocks noGrp="1"/>
          </p:cNvSpPr>
          <p:nvPr>
            <p:ph idx="1"/>
          </p:nvPr>
        </p:nvSpPr>
        <p:spPr>
          <a:xfrm>
            <a:off x="838200" y="1253331"/>
            <a:ext cx="10675374" cy="4940992"/>
          </a:xfrm>
        </p:spPr>
        <p:txBody>
          <a:bodyPr>
            <a:noAutofit/>
          </a:bodyPr>
          <a:lstStyle/>
          <a:p>
            <a:pPr algn="just"/>
            <a:r>
              <a:rPr lang="en-AU" altLang="en-US" sz="1800" b="1" dirty="0">
                <a:latin typeface="Georgia Pro" panose="02040502050405020303" pitchFamily="18" charset="0"/>
                <a:cs typeface="Times New Roman" panose="02020603050405020304" pitchFamily="18" charset="0"/>
              </a:rPr>
              <a:t>Volume: </a:t>
            </a:r>
            <a:r>
              <a:rPr lang="en-AU" altLang="en-US" sz="1800" dirty="0">
                <a:latin typeface="Georgia Pro" panose="02040502050405020303" pitchFamily="18" charset="0"/>
                <a:cs typeface="Times New Roman" panose="02020603050405020304" pitchFamily="18" charset="0"/>
              </a:rPr>
              <a:t>In a big data environment, the amounts of data collected and processed are much larger than those stored in typical relational databases.</a:t>
            </a:r>
            <a:endParaRPr lang="en-AU" altLang="en-US" sz="1800" dirty="0">
              <a:latin typeface="Georgia Pro" panose="02040502050405020303" pitchFamily="18" charset="0"/>
              <a:cs typeface="Times New Roman" panose="02020603050405020304" pitchFamily="18" charset="0"/>
            </a:endParaRPr>
          </a:p>
          <a:p>
            <a:pPr algn="just"/>
            <a:endParaRPr lang="en-AU" altLang="en-US" sz="1800" dirty="0">
              <a:latin typeface="Georgia Pro" panose="02040502050405020303" pitchFamily="18" charset="0"/>
              <a:cs typeface="Times New Roman" panose="02020603050405020304" pitchFamily="18" charset="0"/>
            </a:endParaRPr>
          </a:p>
          <a:p>
            <a:pPr algn="just"/>
            <a:r>
              <a:rPr lang="en-AU" altLang="en-US" sz="1800" b="1" dirty="0">
                <a:latin typeface="Georgia Pro" panose="02040502050405020303" pitchFamily="18" charset="0"/>
                <a:cs typeface="Times New Roman" panose="02020603050405020304" pitchFamily="18" charset="0"/>
              </a:rPr>
              <a:t>Variety: </a:t>
            </a:r>
            <a:r>
              <a:rPr lang="en-AU" altLang="en-US" sz="1800" dirty="0">
                <a:latin typeface="Georgia Pro" panose="02040502050405020303" pitchFamily="18" charset="0"/>
                <a:cs typeface="Times New Roman" panose="02020603050405020304" pitchFamily="18" charset="0"/>
              </a:rPr>
              <a:t>Big data consists of a rich variety of data types.</a:t>
            </a:r>
            <a:endParaRPr lang="en-AU" altLang="en-US" sz="1800" dirty="0">
              <a:latin typeface="Georgia Pro" panose="02040502050405020303" pitchFamily="18" charset="0"/>
              <a:cs typeface="Times New Roman" panose="02020603050405020304" pitchFamily="18" charset="0"/>
            </a:endParaRPr>
          </a:p>
          <a:p>
            <a:pPr algn="just"/>
            <a:endParaRPr lang="en-AU" altLang="en-US" sz="1800" dirty="0">
              <a:latin typeface="Georgia Pro" panose="02040502050405020303" pitchFamily="18" charset="0"/>
              <a:cs typeface="Times New Roman" panose="02020603050405020304" pitchFamily="18" charset="0"/>
            </a:endParaRPr>
          </a:p>
          <a:p>
            <a:pPr algn="just"/>
            <a:r>
              <a:rPr lang="en-AU" altLang="en-US" sz="1800" b="1" dirty="0">
                <a:latin typeface="Georgia Pro" panose="02040502050405020303" pitchFamily="18" charset="0"/>
                <a:cs typeface="Times New Roman" panose="02020603050405020304" pitchFamily="18" charset="0"/>
              </a:rPr>
              <a:t>Velocity: </a:t>
            </a:r>
            <a:r>
              <a:rPr lang="en-AU" altLang="en-US" sz="1800" dirty="0">
                <a:latin typeface="Georgia Pro" panose="02040502050405020303" pitchFamily="18" charset="0"/>
                <a:cs typeface="Times New Roman" panose="02020603050405020304" pitchFamily="18" charset="0"/>
              </a:rPr>
              <a:t>Big data arrives to the organization at high speeds and from multiple sources simultaneously.</a:t>
            </a:r>
            <a:endParaRPr lang="en-AU" altLang="en-US" sz="1800" dirty="0">
              <a:latin typeface="Georgia Pro" panose="02040502050405020303" pitchFamily="18" charset="0"/>
              <a:cs typeface="Times New Roman" panose="02020603050405020304" pitchFamily="18" charset="0"/>
            </a:endParaRPr>
          </a:p>
          <a:p>
            <a:pPr algn="just"/>
            <a:endParaRPr lang="en-AU" altLang="en-US" sz="1800" dirty="0">
              <a:latin typeface="Georgia Pro" panose="02040502050405020303" pitchFamily="18" charset="0"/>
              <a:cs typeface="Times New Roman" panose="02020603050405020304" pitchFamily="18" charset="0"/>
            </a:endParaRPr>
          </a:p>
          <a:p>
            <a:pPr algn="just"/>
            <a:r>
              <a:rPr lang="en-AU" altLang="en-US" sz="1800" b="1" dirty="0">
                <a:solidFill>
                  <a:srgbClr val="2C326F"/>
                </a:solidFill>
                <a:latin typeface="Georgia Pro" panose="02040502050405020303" pitchFamily="18" charset="0"/>
                <a:cs typeface="Times New Roman" panose="02020603050405020304" pitchFamily="18" charset="0"/>
              </a:rPr>
              <a:t>Veracity: </a:t>
            </a:r>
            <a:r>
              <a:rPr lang="en-AU" altLang="en-US" sz="1800" dirty="0">
                <a:solidFill>
                  <a:srgbClr val="2C326F"/>
                </a:solidFill>
                <a:latin typeface="Georgia Pro" panose="02040502050405020303" pitchFamily="18" charset="0"/>
                <a:cs typeface="Times New Roman" panose="02020603050405020304" pitchFamily="18" charset="0"/>
              </a:rPr>
              <a:t>Data quality issues are particularly challenging in a big data context.</a:t>
            </a:r>
            <a:endParaRPr lang="en-AU" altLang="en-US" sz="1800" dirty="0">
              <a:solidFill>
                <a:srgbClr val="2C326F"/>
              </a:solidFill>
              <a:latin typeface="Georgia Pro" panose="02040502050405020303" pitchFamily="18" charset="0"/>
              <a:cs typeface="Times New Roman" panose="02020603050405020304" pitchFamily="18" charset="0"/>
            </a:endParaRPr>
          </a:p>
          <a:p>
            <a:pPr algn="just"/>
            <a:endParaRPr lang="en-AU" altLang="en-US" sz="1800" dirty="0">
              <a:solidFill>
                <a:srgbClr val="2C326F"/>
              </a:solidFill>
              <a:latin typeface="Georgia Pro" panose="02040502050405020303" pitchFamily="18" charset="0"/>
              <a:cs typeface="Times New Roman" panose="02020603050405020304" pitchFamily="18" charset="0"/>
            </a:endParaRPr>
          </a:p>
          <a:p>
            <a:pPr algn="just"/>
            <a:r>
              <a:rPr lang="en-US" altLang="en-US" sz="1800" b="1" dirty="0">
                <a:solidFill>
                  <a:srgbClr val="2C326F"/>
                </a:solidFill>
                <a:latin typeface="Georgia Pro" panose="02040502050405020303" pitchFamily="18" charset="0"/>
                <a:cs typeface="Times New Roman" panose="02020603050405020304" pitchFamily="18" charset="0"/>
              </a:rPr>
              <a:t>Visibility/Visualization: </a:t>
            </a:r>
            <a:r>
              <a:rPr lang="en-AU" altLang="en-US" sz="1800" dirty="0">
                <a:solidFill>
                  <a:srgbClr val="2C326F"/>
                </a:solidFill>
                <a:latin typeface="Georgia Pro" panose="02040502050405020303" pitchFamily="18" charset="0"/>
                <a:cs typeface="Times New Roman" panose="02020603050405020304" pitchFamily="18" charset="0"/>
              </a:rPr>
              <a:t>After big data being processed, we need a way of presenting the data in a manner that’s readable and accessible. </a:t>
            </a:r>
            <a:endParaRPr lang="en-AU" altLang="en-US" sz="1800" dirty="0">
              <a:solidFill>
                <a:srgbClr val="2C326F"/>
              </a:solidFill>
              <a:latin typeface="Georgia Pro" panose="02040502050405020303" pitchFamily="18" charset="0"/>
              <a:cs typeface="Times New Roman" panose="02020603050405020304" pitchFamily="18" charset="0"/>
            </a:endParaRPr>
          </a:p>
          <a:p>
            <a:pPr algn="just"/>
            <a:endParaRPr lang="en-AU" altLang="en-US" sz="1800" dirty="0">
              <a:solidFill>
                <a:srgbClr val="2C326F"/>
              </a:solidFill>
              <a:latin typeface="Georgia Pro" panose="02040502050405020303" pitchFamily="18" charset="0"/>
              <a:cs typeface="Times New Roman" panose="02020603050405020304" pitchFamily="18" charset="0"/>
            </a:endParaRPr>
          </a:p>
          <a:p>
            <a:pPr algn="just"/>
            <a:r>
              <a:rPr lang="en-AU" altLang="en-US" sz="1800" b="1" dirty="0">
                <a:solidFill>
                  <a:srgbClr val="2C326F"/>
                </a:solidFill>
                <a:latin typeface="Georgia Pro" panose="02040502050405020303" pitchFamily="18" charset="0"/>
                <a:cs typeface="Times New Roman" panose="02020603050405020304" pitchFamily="18" charset="0"/>
              </a:rPr>
              <a:t>Value: </a:t>
            </a:r>
            <a:r>
              <a:rPr lang="en-AU" altLang="en-US" sz="1800" dirty="0">
                <a:solidFill>
                  <a:srgbClr val="2C326F"/>
                </a:solidFill>
                <a:latin typeface="Georgia Pro" panose="02040502050405020303" pitchFamily="18" charset="0"/>
                <a:cs typeface="Times New Roman" panose="02020603050405020304" pitchFamily="18" charset="0"/>
              </a:rPr>
              <a:t>Ultimately, big data is meaningless if it does not provide value toward some meaningful goal.</a:t>
            </a:r>
            <a:endParaRPr lang="en-AU" altLang="en-US" sz="1800" dirty="0">
              <a:solidFill>
                <a:srgbClr val="2C326F"/>
              </a:solidFill>
              <a:latin typeface="Georgia Pro"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xEl>
                                              <p:pRg st="6" end="6"/>
                                            </p:txEl>
                                          </p:spTgt>
                                        </p:tgtEl>
                                        <p:attrNameLst>
                                          <p:attrName>style.visibility</p:attrName>
                                        </p:attrNameLst>
                                      </p:cBhvr>
                                      <p:to>
                                        <p:strVal val="visible"/>
                                      </p:to>
                                    </p:set>
                                    <p:animEffect transition="in" filter="fade">
                                      <p:cBhvr>
                                        <p:cTn id="7" dur="500"/>
                                        <p:tgtEl>
                                          <p:spTgt spid="34819">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819">
                                            <p:txEl>
                                              <p:pRg st="8" end="8"/>
                                            </p:txEl>
                                          </p:spTgt>
                                        </p:tgtEl>
                                        <p:attrNameLst>
                                          <p:attrName>style.visibility</p:attrName>
                                        </p:attrNameLst>
                                      </p:cBhvr>
                                      <p:to>
                                        <p:strVal val="visible"/>
                                      </p:to>
                                    </p:set>
                                    <p:animEffect transition="in" filter="fade">
                                      <p:cBhvr>
                                        <p:cTn id="10" dur="500"/>
                                        <p:tgtEl>
                                          <p:spTgt spid="34819">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819">
                                            <p:txEl>
                                              <p:pRg st="10" end="10"/>
                                            </p:txEl>
                                          </p:spTgt>
                                        </p:tgtEl>
                                        <p:attrNameLst>
                                          <p:attrName>style.visibility</p:attrName>
                                        </p:attrNameLst>
                                      </p:cBhvr>
                                      <p:to>
                                        <p:strVal val="visible"/>
                                      </p:to>
                                    </p:set>
                                    <p:animEffect transition="in" filter="fade">
                                      <p:cBhvr>
                                        <p:cTn id="13" dur="500"/>
                                        <p:tgtEl>
                                          <p:spTgt spid="348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919452" cy="598436"/>
          </a:xfrm>
        </p:spPr>
        <p:txBody>
          <a:bodyPr>
            <a:normAutofit/>
          </a:bodyPr>
          <a:lstStyle/>
          <a:p>
            <a:pPr>
              <a:defRPr/>
            </a:pPr>
            <a:r>
              <a:rPr lang="en-US" altLang="zh-CN" sz="2800" b="1" dirty="0">
                <a:solidFill>
                  <a:srgbClr val="2C326F"/>
                </a:solidFill>
                <a:latin typeface="Georgia Pro" panose="02040502050405020303" pitchFamily="18" charset="0"/>
                <a:ea typeface="SimSun" pitchFamily="2" charset="-122"/>
              </a:rPr>
              <a:t>Veracity (Quality &amp; Trust)</a:t>
            </a:r>
            <a:endParaRPr lang="en-AU" sz="2800" b="1" dirty="0">
              <a:solidFill>
                <a:srgbClr val="2C326F"/>
              </a:solidFill>
              <a:latin typeface="Georgia Pro" panose="02040502050405020303" pitchFamily="18" charset="0"/>
            </a:endParaRPr>
          </a:p>
        </p:txBody>
      </p:sp>
      <p:sp>
        <p:nvSpPr>
          <p:cNvPr id="32771" name="Content Placeholder 2"/>
          <p:cNvSpPr>
            <a:spLocks noGrp="1"/>
          </p:cNvSpPr>
          <p:nvPr>
            <p:ph idx="1"/>
          </p:nvPr>
        </p:nvSpPr>
        <p:spPr>
          <a:xfrm>
            <a:off x="838200" y="1227188"/>
            <a:ext cx="10515600" cy="4780321"/>
          </a:xfrm>
        </p:spPr>
        <p:txBody>
          <a:bodyPr>
            <a:normAutofit/>
          </a:bodyPr>
          <a:lstStyle/>
          <a:p>
            <a:r>
              <a:rPr kumimoji="0" lang="en-US" altLang="zh-CN" sz="2000" i="1" dirty="0">
                <a:latin typeface="Georgia Pro" panose="02040502050405020303" pitchFamily="18" charset="0"/>
                <a:cs typeface="Times New Roman" panose="02020603050405020304" pitchFamily="18" charset="0"/>
              </a:rPr>
              <a:t>Data  =  quantity +  quality</a:t>
            </a:r>
            <a:endParaRPr kumimoji="0" lang="en-US" altLang="zh-CN" sz="2000" i="1" dirty="0">
              <a:latin typeface="Georgia Pro" panose="02040502050405020303" pitchFamily="18" charset="0"/>
              <a:cs typeface="Times New Roman" panose="02020603050405020304" pitchFamily="18" charset="0"/>
            </a:endParaRPr>
          </a:p>
          <a:p>
            <a:endParaRPr kumimoji="0" lang="zh-CN" altLang="en-US" sz="2000" i="1" dirty="0">
              <a:latin typeface="Georgia Pro" panose="02040502050405020303" pitchFamily="18" charset="0"/>
              <a:cs typeface="Times New Roman" panose="02020603050405020304" pitchFamily="18" charset="0"/>
            </a:endParaRPr>
          </a:p>
          <a:p>
            <a:r>
              <a:rPr lang="en-AU" altLang="en-US" sz="2000" dirty="0">
                <a:latin typeface="Georgia Pro" panose="02040502050405020303" pitchFamily="18" charset="0"/>
                <a:cs typeface="Times New Roman" panose="02020603050405020304" pitchFamily="18" charset="0"/>
              </a:rPr>
              <a:t>When we talk about big data, we typically mean its quantity:</a:t>
            </a:r>
            <a:endParaRPr lang="en-AU" altLang="en-US" sz="2000" dirty="0">
              <a:latin typeface="Georgia Pro" panose="02040502050405020303" pitchFamily="18" charset="0"/>
              <a:cs typeface="Times New Roman" panose="02020603050405020304" pitchFamily="18" charset="0"/>
            </a:endParaRPr>
          </a:p>
          <a:p>
            <a:pPr lvl="1"/>
            <a:r>
              <a:rPr lang="en-AU" altLang="en-US" sz="2000" dirty="0">
                <a:latin typeface="Georgia Pro" panose="02040502050405020303" pitchFamily="18" charset="0"/>
                <a:cs typeface="Times New Roman" panose="02020603050405020304" pitchFamily="18" charset="0"/>
              </a:rPr>
              <a:t>What capacity of a system provides to cope with the sheer size of the data?</a:t>
            </a:r>
            <a:endParaRPr lang="en-AU" altLang="en-US" sz="2000" dirty="0">
              <a:latin typeface="Georgia Pro" panose="02040502050405020303" pitchFamily="18" charset="0"/>
              <a:cs typeface="Times New Roman" panose="02020603050405020304" pitchFamily="18" charset="0"/>
            </a:endParaRPr>
          </a:p>
          <a:p>
            <a:pPr lvl="1"/>
            <a:r>
              <a:rPr lang="en-AU" altLang="en-US" sz="2000" dirty="0">
                <a:latin typeface="Georgia Pro" panose="02040502050405020303" pitchFamily="18" charset="0"/>
                <a:cs typeface="Times New Roman" panose="02020603050405020304" pitchFamily="18" charset="0"/>
              </a:rPr>
              <a:t>Is a query feasible on big data within our available resources?</a:t>
            </a:r>
            <a:endParaRPr lang="en-AU" altLang="en-US" sz="2000" dirty="0">
              <a:latin typeface="Georgia Pro" panose="02040502050405020303" pitchFamily="18" charset="0"/>
              <a:cs typeface="Times New Roman" panose="02020603050405020304" pitchFamily="18" charset="0"/>
            </a:endParaRPr>
          </a:p>
          <a:p>
            <a:pPr lvl="1"/>
            <a:r>
              <a:rPr lang="en-AU" altLang="en-US" sz="2000" dirty="0">
                <a:latin typeface="Georgia Pro" panose="02040502050405020303" pitchFamily="18" charset="0"/>
                <a:cs typeface="Times New Roman" panose="02020603050405020304" pitchFamily="18" charset="0"/>
              </a:rPr>
              <a:t>How can we make our queries tractable on big data?</a:t>
            </a:r>
            <a:endParaRPr lang="en-AU" altLang="en-US" sz="2000" dirty="0">
              <a:latin typeface="Georgia Pro" panose="02040502050405020303" pitchFamily="18" charset="0"/>
              <a:cs typeface="Times New Roman" panose="02020603050405020304" pitchFamily="18" charset="0"/>
            </a:endParaRPr>
          </a:p>
          <a:p>
            <a:pPr lvl="1"/>
            <a:r>
              <a:rPr lang="en-AU" altLang="en-US" sz="2000" dirty="0">
                <a:latin typeface="Georgia Pro" panose="02040502050405020303" pitchFamily="18" charset="0"/>
                <a:cs typeface="Times New Roman" panose="02020603050405020304" pitchFamily="18" charset="0"/>
              </a:rPr>
              <a:t>. . .</a:t>
            </a:r>
            <a:endParaRPr lang="en-AU" altLang="en-US" sz="2000" dirty="0">
              <a:latin typeface="Georgia Pro" panose="02040502050405020303" pitchFamily="18" charset="0"/>
              <a:cs typeface="Times New Roman" panose="02020603050405020304" pitchFamily="18" charset="0"/>
            </a:endParaRPr>
          </a:p>
          <a:p>
            <a:r>
              <a:rPr kumimoji="0" lang="en-US" altLang="zh-CN" sz="2000" dirty="0">
                <a:solidFill>
                  <a:srgbClr val="FF0000"/>
                </a:solidFill>
                <a:latin typeface="Georgia Pro" panose="02040502050405020303" pitchFamily="18" charset="0"/>
                <a:cs typeface="Times New Roman" panose="02020603050405020304" pitchFamily="18" charset="0"/>
              </a:rPr>
              <a:t>Can we trust the answers to our queries?</a:t>
            </a:r>
            <a:endParaRPr kumimoji="0" lang="zh-CN" altLang="en-US" sz="2000" dirty="0">
              <a:solidFill>
                <a:srgbClr val="FF0000"/>
              </a:solidFill>
              <a:latin typeface="Georgia Pro" panose="02040502050405020303" pitchFamily="18" charset="0"/>
              <a:cs typeface="Times New Roman" panose="02020603050405020304" pitchFamily="18" charset="0"/>
            </a:endParaRPr>
          </a:p>
          <a:p>
            <a:pPr lvl="1"/>
            <a:r>
              <a:rPr kumimoji="0" lang="en-US" altLang="zh-CN" sz="2000" dirty="0">
                <a:solidFill>
                  <a:srgbClr val="000000"/>
                </a:solidFill>
                <a:latin typeface="Georgia Pro" panose="02040502050405020303" pitchFamily="18" charset="0"/>
                <a:cs typeface="Times New Roman" panose="02020603050405020304" pitchFamily="18" charset="0"/>
              </a:rPr>
              <a:t>Dirty data routinely lead to misleading financial reports, strategic business planning decision</a:t>
            </a:r>
            <a:r>
              <a:rPr lang="en-US" altLang="zh-CN" sz="2000" dirty="0">
                <a:solidFill>
                  <a:srgbClr val="000000"/>
                </a:solidFill>
                <a:latin typeface="Georgia Pro" panose="02040502050405020303" pitchFamily="18" charset="0"/>
                <a:cs typeface="Times New Roman" panose="02020603050405020304" pitchFamily="18" charset="0"/>
              </a:rPr>
              <a:t> </a:t>
            </a:r>
            <a:r>
              <a:rPr lang="en-US" altLang="zh-CN" sz="2000" dirty="0">
                <a:solidFill>
                  <a:srgbClr val="000000"/>
                </a:solidFill>
                <a:latin typeface="Georgia Pro" panose="02040502050405020303" pitchFamily="18" charset="0"/>
                <a:cs typeface="Times New Roman" panose="02020603050405020304" pitchFamily="18" charset="0"/>
                <a:sym typeface="Symbol" panose="05050102010706020507" pitchFamily="18" charset="2"/>
              </a:rPr>
              <a:t></a:t>
            </a:r>
            <a:r>
              <a:rPr lang="en-US" altLang="zh-CN" sz="2000" dirty="0">
                <a:solidFill>
                  <a:srgbClr val="000000"/>
                </a:solidFill>
                <a:latin typeface="Georgia Pro" panose="02040502050405020303" pitchFamily="18" charset="0"/>
                <a:cs typeface="Times New Roman" panose="02020603050405020304" pitchFamily="18" charset="0"/>
              </a:rPr>
              <a:t> </a:t>
            </a:r>
            <a:r>
              <a:rPr kumimoji="0" lang="en-US" altLang="zh-CN" sz="2000" dirty="0">
                <a:solidFill>
                  <a:srgbClr val="C00000"/>
                </a:solidFill>
                <a:latin typeface="Georgia Pro" panose="02040502050405020303" pitchFamily="18" charset="0"/>
                <a:cs typeface="Times New Roman" panose="02020603050405020304" pitchFamily="18" charset="0"/>
                <a:sym typeface="Symbol" panose="05050102010706020507" pitchFamily="18" charset="2"/>
              </a:rPr>
              <a:t>loss of revenue, credibility and customers, disastrous consequences</a:t>
            </a:r>
            <a:endParaRPr kumimoji="0" lang="en-US" altLang="zh-CN" sz="2000" dirty="0">
              <a:solidFill>
                <a:srgbClr val="C00000"/>
              </a:solidFill>
              <a:latin typeface="Georgia Pro" panose="02040502050405020303" pitchFamily="18" charset="0"/>
              <a:cs typeface="Times New Roman" panose="02020603050405020304" pitchFamily="18" charset="0"/>
              <a:sym typeface="Symbol" panose="05050102010706020507" pitchFamily="18" charset="2"/>
            </a:endParaRPr>
          </a:p>
          <a:p>
            <a:pPr lvl="1"/>
            <a:endParaRPr lang="en-US" altLang="zh-CN" sz="2000" dirty="0">
              <a:solidFill>
                <a:srgbClr val="C00000"/>
              </a:solidFill>
              <a:latin typeface="Georgia Pro" panose="02040502050405020303" pitchFamily="18" charset="0"/>
              <a:cs typeface="Times New Roman" panose="02020603050405020304" pitchFamily="18" charset="0"/>
            </a:endParaRPr>
          </a:p>
          <a:p>
            <a:r>
              <a:rPr kumimoji="0" lang="en-US" altLang="zh-CN" sz="2000" i="1" dirty="0">
                <a:solidFill>
                  <a:srgbClr val="7030A0"/>
                </a:solidFill>
                <a:latin typeface="Georgia Pro" panose="02040502050405020303" pitchFamily="18" charset="0"/>
                <a:cs typeface="Times New Roman" panose="02020603050405020304" pitchFamily="18" charset="0"/>
              </a:rPr>
              <a:t>The study of data quality is as important as data quantity</a:t>
            </a:r>
            <a:r>
              <a:rPr kumimoji="0" lang="en-AU" altLang="zh-CN" sz="2000" i="1" dirty="0">
                <a:solidFill>
                  <a:srgbClr val="7030A0"/>
                </a:solidFill>
                <a:latin typeface="Georgia Pro" panose="02040502050405020303" pitchFamily="18" charset="0"/>
                <a:cs typeface="Times New Roman" panose="02020603050405020304" pitchFamily="18" charset="0"/>
              </a:rPr>
              <a:t>.</a:t>
            </a:r>
            <a:endParaRPr kumimoji="0" lang="zh-CN" altLang="en-US" sz="2000" i="1" dirty="0">
              <a:solidFill>
                <a:srgbClr val="7030A0"/>
              </a:solidFill>
              <a:latin typeface="Georgia Pro"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322574" cy="490281"/>
          </a:xfrm>
        </p:spPr>
        <p:txBody>
          <a:bodyPr>
            <a:normAutofit/>
          </a:bodyPr>
          <a:lstStyle/>
          <a:p>
            <a:pPr>
              <a:defRPr/>
            </a:pPr>
            <a:r>
              <a:rPr lang="en-AU" sz="2800" b="1" dirty="0">
                <a:solidFill>
                  <a:srgbClr val="2C326F"/>
                </a:solidFill>
                <a:latin typeface="Georgia Pro" panose="02040502050405020303" pitchFamily="18" charset="0"/>
              </a:rPr>
              <a:t>Data in real-life is often dirty</a:t>
            </a:r>
            <a:endParaRPr lang="en-AU" sz="2800" b="1" dirty="0">
              <a:solidFill>
                <a:srgbClr val="2C326F"/>
              </a:solidFill>
              <a:latin typeface="Georgia Pro" panose="02040502050405020303" pitchFamily="18" charset="0"/>
            </a:endParaRPr>
          </a:p>
        </p:txBody>
      </p:sp>
      <p:pic>
        <p:nvPicPr>
          <p:cNvPr id="33795" name="Picture 3"/>
          <p:cNvPicPr>
            <a:picLocks noChangeAspect="1" noChangeArrowheads="1"/>
          </p:cNvPicPr>
          <p:nvPr/>
        </p:nvPicPr>
        <p:blipFill>
          <a:blip r:embed="rId1">
            <a:extLst>
              <a:ext uri="{28A0092B-C50C-407E-A947-70E740481C1C}">
                <a14:useLocalDpi xmlns:a14="http://schemas.microsoft.com/office/drawing/2010/main" val="0"/>
              </a:ext>
            </a:extLst>
          </a:blip>
          <a:srcRect l="604" t="10344" r="604" b="940"/>
          <a:stretch>
            <a:fillRect/>
          </a:stretch>
        </p:blipFill>
        <p:spPr bwMode="auto">
          <a:xfrm>
            <a:off x="2890839" y="1585913"/>
            <a:ext cx="640873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AutoShape 6"/>
          <p:cNvSpPr>
            <a:spLocks noChangeArrowheads="1"/>
          </p:cNvSpPr>
          <p:nvPr/>
        </p:nvSpPr>
        <p:spPr bwMode="auto">
          <a:xfrm>
            <a:off x="6472239" y="4325939"/>
            <a:ext cx="3095625" cy="777003"/>
          </a:xfrm>
          <a:prstGeom prst="wedgeRoundRectCallout">
            <a:avLst>
              <a:gd name="adj1" fmla="val 8463"/>
              <a:gd name="adj2" fmla="val -90208"/>
              <a:gd name="adj3" fmla="val 16667"/>
            </a:avLst>
          </a:prstGeom>
          <a:solidFill>
            <a:srgbClr val="FFFF99"/>
          </a:solidFill>
          <a:ln w="9525">
            <a:solidFill>
              <a:schemeClr val="tx1"/>
            </a:solidFill>
            <a:miter lim="800000"/>
          </a:ln>
        </p:spPr>
        <p:txBody>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 typeface="Wingdings" panose="05000000000000000000" pitchFamily="2" charset="2"/>
              <a:buNone/>
            </a:pPr>
            <a:r>
              <a:rPr kumimoji="0" lang="en-US" altLang="zh-CN" dirty="0">
                <a:latin typeface="Georgia Pro" panose="02040502050405020303" pitchFamily="18" charset="0"/>
                <a:ea typeface="SimSun" pitchFamily="2" charset="-122"/>
              </a:rPr>
              <a:t>500,000 </a:t>
            </a:r>
            <a:r>
              <a:rPr kumimoji="0" lang="en-US" altLang="zh-CN" dirty="0">
                <a:solidFill>
                  <a:srgbClr val="FF0000"/>
                </a:solidFill>
                <a:latin typeface="Georgia Pro" panose="02040502050405020303" pitchFamily="18" charset="0"/>
                <a:ea typeface="SimSun" pitchFamily="2" charset="-122"/>
              </a:rPr>
              <a:t>dead</a:t>
            </a:r>
            <a:r>
              <a:rPr kumimoji="0" lang="en-US" altLang="zh-CN" dirty="0">
                <a:latin typeface="Georgia Pro" panose="02040502050405020303" pitchFamily="18" charset="0"/>
                <a:ea typeface="SimSun" pitchFamily="2" charset="-122"/>
              </a:rPr>
              <a:t> people retain active Medicare cards</a:t>
            </a:r>
            <a:endParaRPr kumimoji="0" lang="zh-CN" altLang="en-US" dirty="0">
              <a:latin typeface="Georgia Pro" panose="02040502050405020303" pitchFamily="18" charset="0"/>
              <a:ea typeface="SimSun" pitchFamily="2" charset="-122"/>
            </a:endParaRPr>
          </a:p>
        </p:txBody>
      </p:sp>
      <p:sp>
        <p:nvSpPr>
          <p:cNvPr id="32774" name="AutoShape 8"/>
          <p:cNvSpPr>
            <a:spLocks noChangeArrowheads="1"/>
          </p:cNvSpPr>
          <p:nvPr/>
        </p:nvSpPr>
        <p:spPr bwMode="auto">
          <a:xfrm>
            <a:off x="6275388" y="1154114"/>
            <a:ext cx="3744912" cy="1081087"/>
          </a:xfrm>
          <a:prstGeom prst="wedgeRoundRectCallout">
            <a:avLst>
              <a:gd name="adj1" fmla="val -55764"/>
              <a:gd name="adj2" fmla="val 50880"/>
              <a:gd name="adj3" fmla="val 16667"/>
            </a:avLst>
          </a:prstGeom>
          <a:solidFill>
            <a:srgbClr val="FFFF99"/>
          </a:solidFill>
          <a:ln w="9525">
            <a:solidFill>
              <a:schemeClr val="tx1"/>
            </a:solidFill>
            <a:miter lim="800000"/>
          </a:ln>
        </p:spPr>
        <p:txBody>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dirty="0">
                <a:solidFill>
                  <a:srgbClr val="FF0000"/>
                </a:solidFill>
                <a:latin typeface="Georgia Pro" panose="02040502050405020303" pitchFamily="18" charset="0"/>
                <a:ea typeface="SimSun" pitchFamily="2" charset="-122"/>
              </a:rPr>
              <a:t>81</a:t>
            </a:r>
            <a:r>
              <a:rPr kumimoji="0" lang="en-US" altLang="zh-CN" dirty="0">
                <a:latin typeface="Georgia Pro" panose="02040502050405020303" pitchFamily="18" charset="0"/>
                <a:ea typeface="SimSun" pitchFamily="2" charset="-122"/>
              </a:rPr>
              <a:t> million National Insurance numbers but only </a:t>
            </a:r>
            <a:r>
              <a:rPr kumimoji="0" lang="en-US" altLang="zh-CN" dirty="0">
                <a:solidFill>
                  <a:srgbClr val="FF0000"/>
                </a:solidFill>
                <a:latin typeface="Georgia Pro" panose="02040502050405020303" pitchFamily="18" charset="0"/>
                <a:ea typeface="SimSun" pitchFamily="2" charset="-122"/>
              </a:rPr>
              <a:t>60</a:t>
            </a:r>
            <a:r>
              <a:rPr kumimoji="0" lang="en-US" altLang="zh-CN" dirty="0">
                <a:latin typeface="Georgia Pro" panose="02040502050405020303" pitchFamily="18" charset="0"/>
                <a:ea typeface="SimSun" pitchFamily="2" charset="-122"/>
              </a:rPr>
              <a:t> million eligible citizens</a:t>
            </a:r>
            <a:endParaRPr kumimoji="0" lang="zh-CN" altLang="en-US" dirty="0">
              <a:latin typeface="Georgia Pro" panose="02040502050405020303" pitchFamily="18" charset="0"/>
              <a:ea typeface="SimSun" pitchFamily="2" charset="-122"/>
            </a:endParaRPr>
          </a:p>
        </p:txBody>
      </p:sp>
      <p:sp>
        <p:nvSpPr>
          <p:cNvPr id="32776" name="AutoShape 13"/>
          <p:cNvSpPr>
            <a:spLocks noChangeArrowheads="1"/>
          </p:cNvSpPr>
          <p:nvPr/>
        </p:nvSpPr>
        <p:spPr bwMode="auto">
          <a:xfrm>
            <a:off x="2171700" y="2738438"/>
            <a:ext cx="2952750" cy="971550"/>
          </a:xfrm>
          <a:prstGeom prst="wedgeRoundRectCallout">
            <a:avLst>
              <a:gd name="adj1" fmla="val 25269"/>
              <a:gd name="adj2" fmla="val -77616"/>
              <a:gd name="adj3" fmla="val 16667"/>
            </a:avLst>
          </a:prstGeom>
          <a:solidFill>
            <a:srgbClr val="FFFF99"/>
          </a:solidFill>
          <a:ln w="9525">
            <a:solidFill>
              <a:schemeClr val="tx1"/>
            </a:solidFill>
            <a:miter lim="800000"/>
          </a:ln>
        </p:spPr>
        <p:txBody>
          <a:bodyPr tIns="10800" bIns="10800"/>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dirty="0">
                <a:latin typeface="Georgia Pro" panose="02040502050405020303" pitchFamily="18" charset="0"/>
                <a:ea typeface="SimSun" pitchFamily="2" charset="-122"/>
              </a:rPr>
              <a:t>98000 </a:t>
            </a:r>
            <a:r>
              <a:rPr kumimoji="0" lang="en-US" altLang="zh-CN" dirty="0">
                <a:solidFill>
                  <a:srgbClr val="FF0000"/>
                </a:solidFill>
                <a:latin typeface="Georgia Pro" panose="02040502050405020303" pitchFamily="18" charset="0"/>
                <a:ea typeface="SimSun" pitchFamily="2" charset="-122"/>
              </a:rPr>
              <a:t>deaths</a:t>
            </a:r>
            <a:r>
              <a:rPr kumimoji="0" lang="en-US" altLang="zh-CN" dirty="0">
                <a:latin typeface="Georgia Pro" panose="02040502050405020303" pitchFamily="18" charset="0"/>
                <a:ea typeface="SimSun" pitchFamily="2" charset="-122"/>
              </a:rPr>
              <a:t> each year, caused by errors in medical data</a:t>
            </a:r>
            <a:endParaRPr kumimoji="0" lang="zh-CN" altLang="en-US" dirty="0">
              <a:latin typeface="Georgia Pro" panose="02040502050405020303" pitchFamily="18" charset="0"/>
              <a:ea typeface="SimSun" pitchFamily="2" charset="-122"/>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fade">
                                      <p:cBhvr>
                                        <p:cTn id="7" dur="500"/>
                                        <p:tgtEl>
                                          <p:spTgt spid="327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76"/>
                                        </p:tgtEl>
                                        <p:attrNameLst>
                                          <p:attrName>style.visibility</p:attrName>
                                        </p:attrNameLst>
                                      </p:cBhvr>
                                      <p:to>
                                        <p:strVal val="visible"/>
                                      </p:to>
                                    </p:set>
                                    <p:animEffect transition="in" filter="fade">
                                      <p:cBhvr>
                                        <p:cTn id="12" dur="500"/>
                                        <p:tgtEl>
                                          <p:spTgt spid="327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fade">
                                      <p:cBhvr>
                                        <p:cTn id="1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4" grpId="0" animBg="1"/>
      <p:bldP spid="327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57335" cy="544513"/>
          </a:xfrm>
        </p:spPr>
        <p:txBody>
          <a:bodyPr>
            <a:normAutofit/>
          </a:bodyPr>
          <a:lstStyle/>
          <a:p>
            <a:pPr>
              <a:defRPr/>
            </a:pPr>
            <a:r>
              <a:rPr lang="en-US" sz="2800" b="1" dirty="0">
                <a:solidFill>
                  <a:srgbClr val="2C326F"/>
                </a:solidFill>
                <a:latin typeface="Georgia Pro" panose="02040502050405020303" pitchFamily="18" charset="0"/>
              </a:rPr>
              <a:t>Visibility/Visualization</a:t>
            </a:r>
            <a:endParaRPr lang="en-AU" sz="2800" b="1" dirty="0">
              <a:solidFill>
                <a:srgbClr val="2C326F"/>
              </a:solidFill>
              <a:latin typeface="Georgia Pro" panose="02040502050405020303" pitchFamily="18" charset="0"/>
            </a:endParaRPr>
          </a:p>
        </p:txBody>
      </p:sp>
      <p:sp>
        <p:nvSpPr>
          <p:cNvPr id="34819" name="Content Placeholder 2"/>
          <p:cNvSpPr>
            <a:spLocks noGrp="1"/>
          </p:cNvSpPr>
          <p:nvPr>
            <p:ph idx="1"/>
          </p:nvPr>
        </p:nvSpPr>
        <p:spPr>
          <a:xfrm>
            <a:off x="838200" y="1135062"/>
            <a:ext cx="10515600" cy="4351338"/>
          </a:xfrm>
        </p:spPr>
        <p:txBody>
          <a:bodyPr>
            <a:normAutofit lnSpcReduction="10000"/>
          </a:bodyPr>
          <a:lstStyle/>
          <a:p>
            <a:r>
              <a:rPr lang="en-US" altLang="en-US" sz="2000" dirty="0">
                <a:latin typeface="Georgia Pro" panose="02040502050405020303" pitchFamily="18" charset="0"/>
              </a:rPr>
              <a:t>Visible to the process of big data management</a:t>
            </a:r>
            <a:endParaRPr lang="en-AU" altLang="en-US" sz="2000" dirty="0">
              <a:latin typeface="Georgia Pro" panose="02040502050405020303" pitchFamily="18" charset="0"/>
            </a:endParaRPr>
          </a:p>
          <a:p>
            <a:r>
              <a:rPr lang="en-AU" altLang="en-US" sz="2000" dirty="0">
                <a:latin typeface="Georgia Pro" panose="02040502050405020303" pitchFamily="18" charset="0"/>
              </a:rPr>
              <a:t>Big Data – visibility = Black Hole?</a:t>
            </a:r>
            <a:endParaRPr lang="en-AU"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endParaRPr lang="en-US" altLang="en-US" sz="2000" dirty="0">
              <a:latin typeface="Georgia Pro" panose="02040502050405020303" pitchFamily="18" charset="0"/>
            </a:endParaRPr>
          </a:p>
          <a:p>
            <a:r>
              <a:rPr lang="en-US" altLang="en-US" sz="2000" dirty="0">
                <a:latin typeface="Georgia Pro" panose="02040502050405020303" pitchFamily="18" charset="0"/>
              </a:rPr>
              <a:t>Big data visualization tools:</a:t>
            </a:r>
            <a:endParaRPr lang="en-AU" altLang="en-US" sz="2000" dirty="0">
              <a:latin typeface="Georgia Pro" panose="02040502050405020303" pitchFamily="18" charset="0"/>
            </a:endParaRPr>
          </a:p>
        </p:txBody>
      </p:sp>
      <p:pic>
        <p:nvPicPr>
          <p:cNvPr id="34820" name="Picture 2" descr="Chicago City of Big Data Exhibi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2450" y="1922463"/>
            <a:ext cx="571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3"/>
          <p:cNvSpPr>
            <a:spLocks noChangeArrowheads="1"/>
          </p:cNvSpPr>
          <p:nvPr/>
        </p:nvSpPr>
        <p:spPr bwMode="auto">
          <a:xfrm>
            <a:off x="3482974" y="4211639"/>
            <a:ext cx="5470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AU" altLang="en-US" dirty="0">
                <a:latin typeface="Georgia Pro" panose="02040502050405020303" pitchFamily="18" charset="0"/>
                <a:hlinkClick r:id="rId2"/>
              </a:rPr>
              <a:t>A visualization of Divvy bike rides across Chicago</a:t>
            </a:r>
            <a:endParaRPr kumimoji="0" lang="en-AU" altLang="en-US" dirty="0">
              <a:latin typeface="Georgia Pro" panose="02040502050405020303" pitchFamily="18" charset="0"/>
            </a:endParaRPr>
          </a:p>
        </p:txBody>
      </p:sp>
      <p:pic>
        <p:nvPicPr>
          <p:cNvPr id="348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452" y="5292064"/>
            <a:ext cx="6744324" cy="854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984"/>
            <a:ext cx="9053052" cy="509946"/>
          </a:xfrm>
        </p:spPr>
        <p:txBody>
          <a:bodyPr>
            <a:normAutofit/>
          </a:bodyPr>
          <a:lstStyle/>
          <a:p>
            <a:pPr>
              <a:defRPr/>
            </a:pPr>
            <a:r>
              <a:rPr lang="en-US" sz="2800" b="1" dirty="0">
                <a:solidFill>
                  <a:srgbClr val="2C326F"/>
                </a:solidFill>
                <a:latin typeface="Georgia" panose="02040502050405020303" pitchFamily="18" charset="0"/>
              </a:rPr>
              <a:t>Value</a:t>
            </a:r>
            <a:endParaRPr lang="en-AU" sz="2800" b="1" dirty="0">
              <a:solidFill>
                <a:srgbClr val="2C326F"/>
              </a:solidFill>
              <a:latin typeface="Georgia" panose="02040502050405020303" pitchFamily="18" charset="0"/>
            </a:endParaRPr>
          </a:p>
        </p:txBody>
      </p:sp>
      <p:sp>
        <p:nvSpPr>
          <p:cNvPr id="35843" name="Content Placeholder 2"/>
          <p:cNvSpPr>
            <a:spLocks noGrp="1"/>
          </p:cNvSpPr>
          <p:nvPr>
            <p:ph idx="1"/>
          </p:nvPr>
        </p:nvSpPr>
        <p:spPr>
          <a:xfrm>
            <a:off x="838200" y="1274763"/>
            <a:ext cx="10515600" cy="4351338"/>
          </a:xfrm>
        </p:spPr>
        <p:txBody>
          <a:bodyPr>
            <a:normAutofit/>
          </a:bodyPr>
          <a:lstStyle/>
          <a:p>
            <a:pPr algn="just"/>
            <a:r>
              <a:rPr lang="en-AU" altLang="en-US" sz="2400" dirty="0">
                <a:latin typeface="Georgia Pro" panose="02040502050405020303" pitchFamily="18" charset="0"/>
              </a:rPr>
              <a:t>Big data is meaningless if it does not provide value toward some meaningful goal</a:t>
            </a:r>
            <a:endParaRPr lang="en-AU" altLang="en-US" sz="2400" dirty="0">
              <a:latin typeface="Georgia Pro" panose="02040502050405020303" pitchFamily="18" charset="0"/>
            </a:endParaRPr>
          </a:p>
        </p:txBody>
      </p:sp>
      <p:pic>
        <p:nvPicPr>
          <p:cNvPr id="35844" name="Picture 2" descr="https://www.nissatech.com/wp-content/uploads/2015/12/big-data-to-big-valu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2375" y="2473326"/>
            <a:ext cx="68580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378950" cy="637765"/>
          </a:xfrm>
        </p:spPr>
        <p:txBody>
          <a:bodyPr>
            <a:normAutofit/>
          </a:bodyPr>
          <a:lstStyle/>
          <a:p>
            <a:pPr>
              <a:defRPr/>
            </a:pPr>
            <a:r>
              <a:rPr lang="en-US" sz="2800" b="1" dirty="0">
                <a:solidFill>
                  <a:srgbClr val="2C326F"/>
                </a:solidFill>
                <a:latin typeface="Georgia Pro" panose="02040502050405020303" pitchFamily="18" charset="0"/>
              </a:rPr>
              <a:t>Big Data: 6V in Summary</a:t>
            </a:r>
            <a:endParaRPr lang="en-AU" sz="2800" b="1" dirty="0">
              <a:solidFill>
                <a:srgbClr val="2C326F"/>
              </a:solidFill>
              <a:latin typeface="Georgia Pro" panose="02040502050405020303" pitchFamily="18" charset="0"/>
            </a:endParaRPr>
          </a:p>
        </p:txBody>
      </p:sp>
      <p:pic>
        <p:nvPicPr>
          <p:cNvPr id="3686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1711" y="1262876"/>
            <a:ext cx="8255000" cy="3709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68" name="TextBox 2"/>
          <p:cNvSpPr txBox="1">
            <a:spLocks noChangeArrowheads="1"/>
          </p:cNvSpPr>
          <p:nvPr/>
        </p:nvSpPr>
        <p:spPr bwMode="auto">
          <a:xfrm>
            <a:off x="1401711" y="5063573"/>
            <a:ext cx="8450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en-AU" altLang="en-US" sz="1600" dirty="0">
                <a:solidFill>
                  <a:srgbClr val="FF0000"/>
                </a:solidFill>
                <a:latin typeface="Georgia Pro" panose="02040502050405020303" pitchFamily="18" charset="0"/>
              </a:rPr>
              <a:t>Transforming Energy and Utilities through Big Data &amp; Analytics. By Anders </a:t>
            </a:r>
            <a:r>
              <a:rPr kumimoji="0" lang="en-AU" altLang="en-US" sz="1600" dirty="0" err="1">
                <a:solidFill>
                  <a:srgbClr val="FF0000"/>
                </a:solidFill>
                <a:latin typeface="Georgia Pro" panose="02040502050405020303" pitchFamily="18" charset="0"/>
              </a:rPr>
              <a:t>Quitzau@IBM</a:t>
            </a:r>
            <a:endParaRPr kumimoji="0" lang="en-AU" altLang="en-US" sz="1600" dirty="0">
              <a:solidFill>
                <a:srgbClr val="FF0000"/>
              </a:solidFill>
              <a:latin typeface="Georgia Pro" panose="02040502050405020303"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692148" cy="568940"/>
          </a:xfrm>
        </p:spPr>
        <p:txBody>
          <a:bodyPr>
            <a:normAutofit/>
          </a:bodyPr>
          <a:lstStyle/>
          <a:p>
            <a:pPr>
              <a:defRPr/>
            </a:pPr>
            <a:r>
              <a:rPr lang="en-US" sz="2800" b="1" dirty="0">
                <a:solidFill>
                  <a:srgbClr val="2C326F"/>
                </a:solidFill>
                <a:latin typeface="Georgia Pro" panose="02040502050405020303" pitchFamily="18" charset="0"/>
              </a:rPr>
              <a:t>Other V’s</a:t>
            </a:r>
            <a:endParaRPr lang="en-AU" sz="2800" b="1" dirty="0">
              <a:solidFill>
                <a:srgbClr val="2C326F"/>
              </a:solidFill>
              <a:latin typeface="Georgia Pro" panose="02040502050405020303" pitchFamily="18" charset="0"/>
            </a:endParaRPr>
          </a:p>
        </p:txBody>
      </p:sp>
      <p:sp>
        <p:nvSpPr>
          <p:cNvPr id="37891" name="Content Placeholder 2"/>
          <p:cNvSpPr>
            <a:spLocks noGrp="1"/>
          </p:cNvSpPr>
          <p:nvPr>
            <p:ph idx="1"/>
          </p:nvPr>
        </p:nvSpPr>
        <p:spPr>
          <a:xfrm>
            <a:off x="838200" y="1256685"/>
            <a:ext cx="10515600" cy="4809818"/>
          </a:xfrm>
        </p:spPr>
        <p:txBody>
          <a:bodyPr>
            <a:noAutofit/>
          </a:bodyPr>
          <a:lstStyle/>
          <a:p>
            <a:pPr algn="just">
              <a:buSzPct val="125000"/>
            </a:pPr>
            <a:r>
              <a:rPr lang="en-US" altLang="en-US" sz="2000" dirty="0">
                <a:latin typeface="Georgia Pro" panose="02040502050405020303" pitchFamily="18" charset="0"/>
              </a:rPr>
              <a:t>Variability</a:t>
            </a:r>
            <a:endParaRPr lang="en-US" altLang="en-US" sz="2000" dirty="0">
              <a:latin typeface="Georgia Pro" panose="02040502050405020303" pitchFamily="18" charset="0"/>
            </a:endParaRPr>
          </a:p>
          <a:p>
            <a:pPr marL="457200" lvl="1" indent="0" algn="just">
              <a:buSzPct val="125000"/>
              <a:buNone/>
            </a:pPr>
            <a:r>
              <a:rPr lang="en-AU" altLang="en-US" sz="2000" dirty="0">
                <a:latin typeface="Georgia Pro" panose="02040502050405020303" pitchFamily="18" charset="0"/>
              </a:rPr>
              <a:t>Variability refers to data whose meaning is </a:t>
            </a:r>
            <a:r>
              <a:rPr lang="en-AU" altLang="en-US" sz="2000" b="1" dirty="0">
                <a:latin typeface="Georgia Pro" panose="02040502050405020303" pitchFamily="18" charset="0"/>
              </a:rPr>
              <a:t>constantly changing</a:t>
            </a:r>
            <a:r>
              <a:rPr lang="en-AU" altLang="en-US" sz="2000" dirty="0">
                <a:latin typeface="Georgia Pro" panose="02040502050405020303" pitchFamily="18" charset="0"/>
              </a:rPr>
              <a:t>. This is particularly the case when gathering data relies on language processing. </a:t>
            </a:r>
            <a:endParaRPr lang="en-US" altLang="en-US" sz="2000" dirty="0">
              <a:latin typeface="Georgia Pro" panose="02040502050405020303" pitchFamily="18" charset="0"/>
            </a:endParaRPr>
          </a:p>
          <a:p>
            <a:pPr algn="just">
              <a:buSzPct val="125000"/>
            </a:pPr>
            <a:r>
              <a:rPr lang="en-AU" altLang="en-US" sz="2000" dirty="0">
                <a:latin typeface="Georgia Pro" panose="02040502050405020303" pitchFamily="18" charset="0"/>
              </a:rPr>
              <a:t>Viscosity  </a:t>
            </a:r>
            <a:endParaRPr lang="en-AU" altLang="en-US" sz="2000" dirty="0">
              <a:latin typeface="Georgia Pro" panose="02040502050405020303" pitchFamily="18" charset="0"/>
            </a:endParaRPr>
          </a:p>
          <a:p>
            <a:pPr marL="457200" lvl="1" indent="0" algn="just">
              <a:buSzPct val="125000"/>
              <a:buNone/>
            </a:pPr>
            <a:r>
              <a:rPr lang="en-AU" altLang="en-US" sz="2000" dirty="0">
                <a:latin typeface="Georgia Pro" panose="02040502050405020303" pitchFamily="18" charset="0"/>
              </a:rPr>
              <a:t>This term is sometimes used to describe the </a:t>
            </a:r>
            <a:r>
              <a:rPr lang="en-AU" altLang="en-US" sz="2000" b="1" dirty="0">
                <a:latin typeface="Georgia Pro" panose="02040502050405020303" pitchFamily="18" charset="0"/>
              </a:rPr>
              <a:t>latency or lag time </a:t>
            </a:r>
            <a:r>
              <a:rPr lang="en-AU" altLang="en-US" sz="2000" dirty="0">
                <a:latin typeface="Georgia Pro" panose="02040502050405020303" pitchFamily="18" charset="0"/>
              </a:rPr>
              <a:t>in the data relative to the event being described.  We found that this is just as easily understood as an element of Velocity.</a:t>
            </a:r>
            <a:endParaRPr lang="en-US" altLang="en-US" sz="2000" dirty="0">
              <a:latin typeface="Georgia Pro" panose="02040502050405020303" pitchFamily="18" charset="0"/>
            </a:endParaRPr>
          </a:p>
          <a:p>
            <a:pPr algn="just">
              <a:buSzPct val="125000"/>
            </a:pPr>
            <a:r>
              <a:rPr lang="en-AU" altLang="en-US" sz="2000" dirty="0">
                <a:latin typeface="Georgia Pro" panose="02040502050405020303" pitchFamily="18" charset="0"/>
              </a:rPr>
              <a:t>Virality  </a:t>
            </a:r>
            <a:endParaRPr lang="en-AU" altLang="en-US" sz="2000" dirty="0">
              <a:latin typeface="Georgia Pro" panose="02040502050405020303" pitchFamily="18" charset="0"/>
            </a:endParaRPr>
          </a:p>
          <a:p>
            <a:pPr marL="457200" lvl="1" indent="0" algn="just">
              <a:buSzPct val="125000"/>
              <a:buNone/>
            </a:pPr>
            <a:r>
              <a:rPr lang="en-AU" altLang="en-US" sz="2000" dirty="0">
                <a:latin typeface="Georgia Pro" panose="02040502050405020303" pitchFamily="18" charset="0"/>
              </a:rPr>
              <a:t>Defined by some users as the </a:t>
            </a:r>
            <a:r>
              <a:rPr lang="en-AU" altLang="en-US" sz="2000" b="1" dirty="0">
                <a:latin typeface="Georgia Pro" panose="02040502050405020303" pitchFamily="18" charset="0"/>
              </a:rPr>
              <a:t>rate at which the data spreads</a:t>
            </a:r>
            <a:r>
              <a:rPr lang="en-AU" altLang="en-US" sz="2000" dirty="0">
                <a:latin typeface="Georgia Pro" panose="02040502050405020303" pitchFamily="18" charset="0"/>
              </a:rPr>
              <a:t>; how often it is picked up and repeated by other users or events.</a:t>
            </a:r>
            <a:endParaRPr lang="en-AU" altLang="en-US" sz="2000" dirty="0">
              <a:latin typeface="Georgia Pro" panose="02040502050405020303" pitchFamily="18" charset="0"/>
            </a:endParaRPr>
          </a:p>
          <a:p>
            <a:pPr algn="just">
              <a:buSzPct val="125000"/>
            </a:pPr>
            <a:r>
              <a:rPr lang="en-US" altLang="en-US" sz="2000" dirty="0">
                <a:latin typeface="Georgia Pro" panose="02040502050405020303" pitchFamily="18" charset="0"/>
              </a:rPr>
              <a:t>Volatility</a:t>
            </a:r>
            <a:endParaRPr lang="en-US" altLang="en-US" sz="2000" dirty="0">
              <a:latin typeface="Georgia Pro" panose="02040502050405020303" pitchFamily="18" charset="0"/>
            </a:endParaRPr>
          </a:p>
          <a:p>
            <a:pPr marL="457200" lvl="1" indent="0" algn="just">
              <a:buSzPct val="125000"/>
              <a:buNone/>
            </a:pPr>
            <a:r>
              <a:rPr lang="en-AU" altLang="en-US" sz="2000" dirty="0">
                <a:latin typeface="Georgia Pro" panose="02040502050405020303" pitchFamily="18" charset="0"/>
              </a:rPr>
              <a:t>Big data volatility refers to </a:t>
            </a:r>
            <a:r>
              <a:rPr lang="en-AU" altLang="en-US" sz="2000" b="1" dirty="0">
                <a:latin typeface="Georgia Pro" panose="02040502050405020303" pitchFamily="18" charset="0"/>
              </a:rPr>
              <a:t>how long is data valid </a:t>
            </a:r>
            <a:r>
              <a:rPr lang="en-AU" altLang="en-US" sz="2000" dirty="0">
                <a:latin typeface="Georgia Pro" panose="02040502050405020303" pitchFamily="18" charset="0"/>
              </a:rPr>
              <a:t>and how long should it be stored. </a:t>
            </a:r>
            <a:r>
              <a:rPr lang="en-US" altLang="en-US" sz="2000" dirty="0">
                <a:latin typeface="Georgia Pro" panose="02040502050405020303" pitchFamily="18" charset="0"/>
              </a:rPr>
              <a:t>You</a:t>
            </a:r>
            <a:r>
              <a:rPr lang="en-AU" altLang="en-US" sz="2000" dirty="0">
                <a:latin typeface="Georgia Pro" panose="02040502050405020303" pitchFamily="18" charset="0"/>
              </a:rPr>
              <a:t> need to determine at what point is data no longer relevant to the current analysis.</a:t>
            </a:r>
            <a:endParaRPr lang="en-US" altLang="en-US" sz="2000" dirty="0">
              <a:latin typeface="Georgia Pro" panose="02040502050405020303" pitchFamily="18" charset="0"/>
            </a:endParaRPr>
          </a:p>
          <a:p>
            <a:pPr algn="just">
              <a:buSzPct val="125000"/>
            </a:pPr>
            <a:r>
              <a:rPr lang="en-US" altLang="en-US" sz="2000" dirty="0">
                <a:latin typeface="Georgia Pro" panose="02040502050405020303" pitchFamily="18" charset="0"/>
              </a:rPr>
              <a:t>More V’s in the future …</a:t>
            </a:r>
            <a:endParaRPr lang="en-AU" altLang="en-US" sz="2000" dirty="0">
              <a:latin typeface="Georgia Pro" panose="02040502050405020303" pitchFamily="18" charset="0"/>
            </a:endParaRPr>
          </a:p>
        </p:txBody>
      </p:sp>
      <p:sp>
        <p:nvSpPr>
          <p:cNvPr id="3" name="Slide Number Placeholder 2"/>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6"/>
            <a:ext cx="9692148" cy="568940"/>
          </a:xfrm>
        </p:spPr>
        <p:txBody>
          <a:bodyPr>
            <a:normAutofit/>
          </a:bodyPr>
          <a:lstStyle/>
          <a:p>
            <a:pPr>
              <a:defRPr/>
            </a:pPr>
            <a:r>
              <a:rPr lang="en-US" sz="2800" b="1" dirty="0">
                <a:solidFill>
                  <a:srgbClr val="2C326F"/>
                </a:solidFill>
                <a:latin typeface="Georgia Pro" panose="02040502050405020303" pitchFamily="18" charset="0"/>
              </a:rPr>
              <a:t>Big Data Overview</a:t>
            </a:r>
            <a:endParaRPr lang="en-US" sz="2800" b="1" dirty="0">
              <a:solidFill>
                <a:srgbClr val="2C326F"/>
              </a:solidFill>
              <a:latin typeface="Georgia Pro" panose="02040502050405020303" pitchFamily="18" charset="0"/>
            </a:endParaRPr>
          </a:p>
        </p:txBody>
      </p:sp>
      <p:sp>
        <p:nvSpPr>
          <p:cNvPr id="7" name="TextBox 6"/>
          <p:cNvSpPr txBox="1"/>
          <p:nvPr/>
        </p:nvSpPr>
        <p:spPr>
          <a:xfrm>
            <a:off x="838199" y="1208691"/>
            <a:ext cx="10728489" cy="3970318"/>
          </a:xfrm>
          <a:prstGeom prst="rect">
            <a:avLst/>
          </a:prstGeom>
          <a:noFill/>
        </p:spPr>
        <p:txBody>
          <a:bodyPr wrap="square">
            <a:spAutoFit/>
          </a:bodyPr>
          <a:lstStyle/>
          <a:p>
            <a:pPr algn="just"/>
            <a:r>
              <a:rPr lang="en-US" dirty="0">
                <a:latin typeface="Georgia Pro" panose="02040502050405020303" pitchFamily="18" charset="0"/>
              </a:rPr>
              <a:t>Several industries have led the way in developing their ability to gather and exploit data:</a:t>
            </a:r>
            <a:endParaRPr lang="en-US" dirty="0">
              <a:latin typeface="Georgia Pro" panose="02040502050405020303" pitchFamily="18" charset="0"/>
            </a:endParaRPr>
          </a:p>
          <a:p>
            <a:pPr algn="just"/>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Credit card companies monitor every purchase their customers make and can identify  fraudulent purchases with a high degree of accuracy using rules derived by  processing billions of transactions.</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Mobile phone companies analyze subscribers’ calling patterns to determine, for  example, whether a caller’s frequent contacts are on a rival network. If that rival  network is offering an attractive promotion that might cause the subscriber to defect,  the mobile phone company can proactively offer the subscriber an incentive to  remain in her contract.</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For companies such as LinkedIn and Facebook, data itself is their primary product.  The valuations of these companies are heavily derived from the data they gather and  host, which contains more and more intrinsic value as the data grows.</a:t>
            </a:r>
            <a:endParaRPr lang="en-US" dirty="0">
              <a:latin typeface="Georgia Pro" panose="02040502050405020303" pitchFamily="18" charset="0"/>
            </a:endParaRPr>
          </a:p>
          <a:p>
            <a:pPr algn="just"/>
            <a:endParaRPr lang="en-US" dirty="0">
              <a:latin typeface="Georgia Pro" panose="02040502050405020303" pitchFamily="18" charset="0"/>
            </a:endParaRPr>
          </a:p>
        </p:txBody>
      </p:sp>
      <p:sp>
        <p:nvSpPr>
          <p:cNvPr id="8" name="Slide Number Placeholder 7"/>
          <p:cNvSpPr>
            <a:spLocks noGrp="1"/>
          </p:cNvSpPr>
          <p:nvPr>
            <p:ph type="sldNum" sz="quarter" idx="12"/>
          </p:nvPr>
        </p:nvSpPr>
        <p:spPr/>
        <p:txBody>
          <a:bodyPr/>
          <a:lstStyle/>
          <a:p>
            <a:fld id="{E8514D44-A436-4DD3-982F-98469169CEC7}" type="slidenum">
              <a:rPr lang="en-IN" smtClean="0"/>
            </a:fld>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1118892"/>
            <a:ext cx="10308210" cy="923330"/>
          </a:xfrm>
          <a:prstGeom prst="rect">
            <a:avLst/>
          </a:prstGeom>
          <a:noFill/>
        </p:spPr>
        <p:txBody>
          <a:bodyPr wrap="square">
            <a:spAutoFit/>
          </a:bodyPr>
          <a:lstStyle/>
          <a:p>
            <a:pPr algn="just"/>
            <a:r>
              <a:rPr lang="en-US" dirty="0">
                <a:latin typeface="Georgia Pro" panose="02040502050405020303" pitchFamily="18" charset="0"/>
              </a:rPr>
              <a:t>McKinsey’s definition of Big Data implies that organizations will need new data  architectures and analytic sandboxes, new tools, new analytical methods, and an  integration of multiple skills into the new role of the data scientist</a:t>
            </a:r>
            <a:endParaRPr lang="en-IN" dirty="0">
              <a:latin typeface="Georgia Pro" panose="02040502050405020303" pitchFamily="18" charset="0"/>
            </a:endParaRPr>
          </a:p>
        </p:txBody>
      </p:sp>
      <p:sp>
        <p:nvSpPr>
          <p:cNvPr id="7" name="Title 1"/>
          <p:cNvSpPr>
            <a:spLocks noGrp="1"/>
          </p:cNvSpPr>
          <p:nvPr>
            <p:ph type="title"/>
          </p:nvPr>
        </p:nvSpPr>
        <p:spPr>
          <a:xfrm>
            <a:off x="838200" y="365126"/>
            <a:ext cx="9692148" cy="568940"/>
          </a:xfrm>
        </p:spPr>
        <p:txBody>
          <a:bodyPr>
            <a:normAutofit/>
          </a:bodyPr>
          <a:lstStyle/>
          <a:p>
            <a:pPr>
              <a:defRPr/>
            </a:pPr>
            <a:r>
              <a:rPr lang="en-US" sz="2800" b="1" dirty="0">
                <a:solidFill>
                  <a:srgbClr val="2C326F"/>
                </a:solidFill>
                <a:latin typeface="Georgia Pro" panose="02040502050405020303" pitchFamily="18" charset="0"/>
              </a:rPr>
              <a:t>Big Data Overview</a:t>
            </a:r>
            <a:endParaRPr lang="en-US" sz="2800" b="1" dirty="0">
              <a:solidFill>
                <a:srgbClr val="2C326F"/>
              </a:solidFill>
              <a:latin typeface="Georgia Pro" panose="02040502050405020303" pitchFamily="18" charset="0"/>
            </a:endParaRPr>
          </a:p>
        </p:txBody>
      </p:sp>
      <p:pic>
        <p:nvPicPr>
          <p:cNvPr id="8" name="object 3"/>
          <p:cNvPicPr/>
          <p:nvPr/>
        </p:nvPicPr>
        <p:blipFill>
          <a:blip r:embed="rId1" cstate="print"/>
          <a:stretch>
            <a:fillRect/>
          </a:stretch>
        </p:blipFill>
        <p:spPr>
          <a:xfrm>
            <a:off x="3492058" y="2227049"/>
            <a:ext cx="5411548" cy="3685948"/>
          </a:xfrm>
          <a:prstGeom prst="rect">
            <a:avLst/>
          </a:prstGeom>
        </p:spPr>
      </p:pic>
      <p:sp>
        <p:nvSpPr>
          <p:cNvPr id="9" name="Slide Number Placeholder 8"/>
          <p:cNvSpPr>
            <a:spLocks noGrp="1"/>
          </p:cNvSpPr>
          <p:nvPr>
            <p:ph type="sldNum" sz="quarter" idx="12"/>
          </p:nvPr>
        </p:nvSpPr>
        <p:spPr/>
        <p:txBody>
          <a:bodyPr/>
          <a:lstStyle/>
          <a:p>
            <a:fld id="{E8514D44-A436-4DD3-982F-98469169CEC7}" type="slidenum">
              <a:rPr lang="en-IN" smtClean="0"/>
            </a:fld>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What is Data Science? </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6"/>
            <a:ext cx="10515600" cy="485620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latin typeface="Georgia Pro" panose="02040502050405020303" pitchFamily="18" charset="0"/>
              </a:rPr>
              <a:t>While the term data science is not new, the meanings and connotations have changed over time. The word first appeared in the ’60s as an alternative name for statistics. In the late ’90s, computer science professionals formalized the term. </a:t>
            </a:r>
            <a:endParaRPr lang="en-US" sz="1600" dirty="0">
              <a:latin typeface="Georgia Pro" panose="02040502050405020303" pitchFamily="18" charset="0"/>
            </a:endParaRPr>
          </a:p>
          <a:p>
            <a:pPr marL="285750" indent="-285750" algn="just">
              <a:lnSpc>
                <a:spcPct val="150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sz="1600" dirty="0">
                <a:latin typeface="Georgia Pro" panose="02040502050405020303" pitchFamily="18" charset="0"/>
              </a:rPr>
              <a:t>A proposed definition for data science saw it as a separate field with three aspects: data design, collection, and analysis. It still took another decade for the term to be used outside of academia. </a:t>
            </a:r>
            <a:endParaRPr lang="en-US" sz="1600" dirty="0">
              <a:latin typeface="Georgia Pro" panose="02040502050405020303" pitchFamily="18" charset="0"/>
            </a:endParaRPr>
          </a:p>
          <a:p>
            <a:pPr marL="285750" indent="-285750" algn="just">
              <a:lnSpc>
                <a:spcPct val="150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sz="1600" dirty="0">
                <a:latin typeface="Georgia Pro" panose="02040502050405020303" pitchFamily="18" charset="0"/>
              </a:rPr>
              <a:t>Artificial intelligence and machine learning innovations have made data processing faster and more efficient. Industry demand has created an ecosystem of courses, degrees, and job positions within the field of data science. </a:t>
            </a:r>
            <a:endParaRPr lang="en-US" sz="1600" dirty="0">
              <a:latin typeface="Georgia Pro" panose="02040502050405020303" pitchFamily="18" charset="0"/>
            </a:endParaRPr>
          </a:p>
          <a:p>
            <a:pPr marL="285750" indent="-285750" algn="just">
              <a:lnSpc>
                <a:spcPct val="150000"/>
              </a:lnSpc>
              <a:buFont typeface="Arial" panose="020B0604020202020204" pitchFamily="34" charset="0"/>
              <a:buChar char="•"/>
            </a:pPr>
            <a:endParaRPr lang="en-US" sz="1600"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sz="1600" dirty="0">
                <a:latin typeface="Georgia Pro" panose="02040502050405020303" pitchFamily="18" charset="0"/>
              </a:rPr>
              <a:t>Because of the cross-functional skillset and expertise required, data science shows strong projected growth over the coming decades.</a:t>
            </a:r>
            <a:endParaRPr lang="en-IN" sz="1600" dirty="0">
              <a:latin typeface="Georgia Pro" panose="02040502050405020303"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latin typeface="Georgia Pro" panose="02040502050405020303" pitchFamily="18" charset="0"/>
              </a:rPr>
            </a:fld>
            <a:endParaRPr lang="en-IN">
              <a:latin typeface="Georgia Pro" panose="02040502050405020303" pitchFamily="18" charset="0"/>
            </a:endParaRPr>
          </a:p>
        </p:txBody>
      </p:sp>
      <p:sp>
        <p:nvSpPr>
          <p:cNvPr id="4" name="TextBox 3"/>
          <p:cNvSpPr txBox="1"/>
          <p:nvPr/>
        </p:nvSpPr>
        <p:spPr>
          <a:xfrm>
            <a:off x="838200" y="1111170"/>
            <a:ext cx="10515600" cy="3970318"/>
          </a:xfrm>
          <a:prstGeom prst="rect">
            <a:avLst/>
          </a:prstGeom>
          <a:noFill/>
        </p:spPr>
        <p:txBody>
          <a:bodyPr wrap="square">
            <a:spAutoFit/>
          </a:bodyPr>
          <a:lstStyle/>
          <a:p>
            <a:pPr marL="285750" indent="-285750" algn="just">
              <a:buSzPct val="125000"/>
              <a:buFont typeface="Arial" panose="020B0604020202020204" pitchFamily="34" charset="0"/>
              <a:buChar char="•"/>
            </a:pPr>
            <a:r>
              <a:rPr lang="en-US" dirty="0">
                <a:latin typeface="Georgia Pro" panose="02040502050405020303" pitchFamily="18" charset="0"/>
              </a:rPr>
              <a:t>Social media and genetic sequencing are among the fastest-growing sources of Big Data  and examples of untraditional sources of data being used for analysis.</a:t>
            </a:r>
            <a:endParaRPr lang="en-US" dirty="0">
              <a:latin typeface="Georgia Pro" panose="02040502050405020303" pitchFamily="18" charset="0"/>
            </a:endParaRPr>
          </a:p>
          <a:p>
            <a:pPr marL="285750" indent="-285750" algn="just">
              <a:buSzPct val="125000"/>
              <a:buFont typeface="Arial" panose="020B0604020202020204" pitchFamily="34" charset="0"/>
              <a:buChar char="•"/>
            </a:pPr>
            <a:endParaRPr lang="en-US" dirty="0">
              <a:latin typeface="Georgia Pro" panose="02040502050405020303" pitchFamily="18" charset="0"/>
            </a:endParaRPr>
          </a:p>
          <a:p>
            <a:pPr marL="285750" indent="-285750" algn="just">
              <a:buSzPct val="125000"/>
              <a:buFont typeface="Arial" panose="020B0604020202020204" pitchFamily="34" charset="0"/>
              <a:buChar char="•"/>
            </a:pPr>
            <a:r>
              <a:rPr lang="en-US" dirty="0">
                <a:latin typeface="Georgia Pro" panose="02040502050405020303" pitchFamily="18" charset="0"/>
              </a:rPr>
              <a:t>For example, in 2012 Facebook users posted 700 status updates per second worldwide,  which can be leveraged to deduce latent interests or political views of users and show  relevant ads. For instance, an update in which a woman changes her relationship status  from “single” to “engaged” would trigger ads on bridal dresses, wedding planning, or  name-changing services.</a:t>
            </a:r>
            <a:endParaRPr lang="en-US" dirty="0">
              <a:latin typeface="Georgia Pro" panose="02040502050405020303" pitchFamily="18" charset="0"/>
            </a:endParaRPr>
          </a:p>
          <a:p>
            <a:pPr marL="285750" indent="-285750" algn="just">
              <a:buSzPct val="125000"/>
              <a:buFont typeface="Arial" panose="020B0604020202020204" pitchFamily="34" charset="0"/>
              <a:buChar char="•"/>
            </a:pPr>
            <a:endParaRPr lang="en-US" dirty="0">
              <a:latin typeface="Georgia Pro" panose="02040502050405020303" pitchFamily="18" charset="0"/>
            </a:endParaRPr>
          </a:p>
          <a:p>
            <a:pPr marL="285750" indent="-285750" algn="just">
              <a:buSzPct val="125000"/>
              <a:buFont typeface="Arial" panose="020B0604020202020204" pitchFamily="34" charset="0"/>
              <a:buChar char="•"/>
            </a:pPr>
            <a:r>
              <a:rPr lang="en-US" dirty="0">
                <a:latin typeface="Georgia Pro" panose="02040502050405020303" pitchFamily="18" charset="0"/>
              </a:rPr>
              <a:t>Facebook can also construct social graphs to analyze which users are connected to each  other as an interconnected network. In March 2013, Facebook released a new feature  called “Graph Search,” enabling users and developers to search social graphs for people  with similar interests, hobbies, and shared locations.</a:t>
            </a:r>
            <a:endParaRPr lang="en-US" dirty="0">
              <a:latin typeface="Georgia Pro" panose="02040502050405020303" pitchFamily="18" charset="0"/>
            </a:endParaRPr>
          </a:p>
          <a:p>
            <a:pPr marL="285750" indent="-285750" algn="just">
              <a:buSzPct val="125000"/>
              <a:buFont typeface="Arial" panose="020B0604020202020204" pitchFamily="34" charset="0"/>
              <a:buChar char="•"/>
            </a:pPr>
            <a:endParaRPr lang="en-US" dirty="0">
              <a:latin typeface="Georgia Pro" panose="02040502050405020303" pitchFamily="18" charset="0"/>
            </a:endParaRPr>
          </a:p>
          <a:p>
            <a:pPr marL="285750" indent="-285750" algn="just">
              <a:buSzPct val="125000"/>
              <a:buFont typeface="Arial" panose="020B0604020202020204" pitchFamily="34" charset="0"/>
              <a:buChar char="•"/>
            </a:pPr>
            <a:endParaRPr lang="en-US" dirty="0">
              <a:latin typeface="Georgia Pro" panose="02040502050405020303" pitchFamily="18" charset="0"/>
            </a:endParaRPr>
          </a:p>
        </p:txBody>
      </p:sp>
      <p:sp>
        <p:nvSpPr>
          <p:cNvPr id="5" name="Title 1"/>
          <p:cNvSpPr txBox="1"/>
          <p:nvPr/>
        </p:nvSpPr>
        <p:spPr>
          <a:xfrm>
            <a:off x="838200" y="365126"/>
            <a:ext cx="9692148" cy="5689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Big Data Overview</a:t>
            </a:r>
            <a:endParaRPr lang="en-US" sz="2800" b="1" dirty="0">
              <a:solidFill>
                <a:srgbClr val="2C326F"/>
              </a:solidFill>
              <a:latin typeface="Georgia Pro" panose="02040502050405020303"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599" y="6356350"/>
            <a:ext cx="3723963" cy="361131"/>
          </a:xfrm>
        </p:spPr>
        <p:txBody>
          <a:bodyPr/>
          <a:lstStyle/>
          <a:p>
            <a:pPr algn="ctr"/>
            <a:fld id="{E8514D44-A436-4DD3-982F-98469169CEC7}" type="slidenum">
              <a:rPr lang="en-IN" smtClean="0">
                <a:latin typeface="Georgia Pro" panose="02040502050405020303" pitchFamily="18" charset="0"/>
              </a:rPr>
            </a:fld>
            <a:endParaRPr lang="en-IN" dirty="0">
              <a:latin typeface="Georgia Pro" panose="02040502050405020303" pitchFamily="18" charset="0"/>
            </a:endParaRPr>
          </a:p>
        </p:txBody>
      </p:sp>
      <p:sp>
        <p:nvSpPr>
          <p:cNvPr id="4" name="TextBox 3"/>
          <p:cNvSpPr txBox="1"/>
          <p:nvPr/>
        </p:nvSpPr>
        <p:spPr>
          <a:xfrm>
            <a:off x="838200" y="1397675"/>
            <a:ext cx="10771208" cy="2031325"/>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Georgia Pro" panose="02040502050405020303" pitchFamily="18" charset="0"/>
              </a:rPr>
              <a:t>Another example comes from genomics. Genetic sequencing and human genome mapping  provide a detailed understanding of genetic makeup and lineage. The health care industry  is looking toward these advances to help predict which illnesses a person is likely to get in  his lifetime and take steps to avoid these maladies or reduce their impact through the use of personalized medicine and treatment. </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Such tests also highlight typical responses to  different medications and pharmaceutical drugs, heightening risk awareness of specific  drug treatments.</a:t>
            </a:r>
            <a:endParaRPr lang="en-US" dirty="0">
              <a:latin typeface="Georgia Pro" panose="02040502050405020303" pitchFamily="18" charset="0"/>
            </a:endParaRPr>
          </a:p>
        </p:txBody>
      </p:sp>
      <p:sp>
        <p:nvSpPr>
          <p:cNvPr id="5" name="Title 1"/>
          <p:cNvSpPr txBox="1"/>
          <p:nvPr/>
        </p:nvSpPr>
        <p:spPr>
          <a:xfrm>
            <a:off x="838200" y="365126"/>
            <a:ext cx="13157334" cy="5627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800" b="1" dirty="0">
                <a:solidFill>
                  <a:srgbClr val="2C326F"/>
                </a:solidFill>
                <a:latin typeface="Georgia Pro" panose="02040502050405020303" pitchFamily="18" charset="0"/>
              </a:rPr>
              <a:t>Big Data Overview</a:t>
            </a:r>
            <a:endParaRPr lang="en-US" sz="2800" b="1" dirty="0">
              <a:solidFill>
                <a:srgbClr val="2C326F"/>
              </a:solidFill>
              <a:latin typeface="Georgia Pro" panose="02040502050405020303"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515600" cy="5627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defRPr/>
            </a:pPr>
            <a:r>
              <a:rPr lang="en-US" sz="2800" b="1" dirty="0">
                <a:solidFill>
                  <a:srgbClr val="2C326F"/>
                </a:solidFill>
                <a:latin typeface="Georgia Pro" panose="02040502050405020303" pitchFamily="18" charset="0"/>
              </a:rPr>
              <a:t>Mathematics for Data Science    </a:t>
            </a:r>
            <a:endParaRPr lang="en-US" sz="2800" b="1" dirty="0">
              <a:solidFill>
                <a:srgbClr val="2C326F"/>
              </a:solidFill>
              <a:latin typeface="Georgia Pro" panose="02040502050405020303" pitchFamily="18" charset="0"/>
            </a:endParaRPr>
          </a:p>
        </p:txBody>
      </p:sp>
      <p:sp>
        <p:nvSpPr>
          <p:cNvPr id="5" name="TextBox 4"/>
          <p:cNvSpPr txBox="1"/>
          <p:nvPr/>
        </p:nvSpPr>
        <p:spPr>
          <a:xfrm>
            <a:off x="838199" y="1561618"/>
            <a:ext cx="10918372" cy="923330"/>
          </a:xfrm>
          <a:prstGeom prst="rect">
            <a:avLst/>
          </a:prstGeom>
          <a:noFill/>
        </p:spPr>
        <p:txBody>
          <a:bodyPr wrap="square">
            <a:spAutoFit/>
          </a:bodyPr>
          <a:lstStyle/>
          <a:p>
            <a:pPr algn="just"/>
            <a:r>
              <a:rPr lang="en-US" b="1" dirty="0">
                <a:latin typeface="Georgia Pro" panose="02040502050405020303" pitchFamily="18" charset="0"/>
              </a:rPr>
              <a:t>Mathematics for Machine Learning and Data Science Specialization (Coursera)</a:t>
            </a:r>
            <a:endParaRPr lang="en-IN" b="1" dirty="0">
              <a:latin typeface="Georgia Pro" panose="02040502050405020303" pitchFamily="18" charset="0"/>
            </a:endParaRPr>
          </a:p>
          <a:p>
            <a:pPr algn="just"/>
            <a:endParaRPr lang="en-IN" dirty="0">
              <a:latin typeface="Georgia Pro" panose="02040502050405020303" pitchFamily="18" charset="0"/>
            </a:endParaRPr>
          </a:p>
          <a:p>
            <a:pPr algn="just"/>
            <a:r>
              <a:rPr lang="en-IN" dirty="0">
                <a:latin typeface="Georgia Pro" panose="02040502050405020303" pitchFamily="18" charset="0"/>
              </a:rPr>
              <a:t>https://www.coursera.org/specializations/mathematics-for-machine-learning-and-data-science#courses</a:t>
            </a:r>
            <a:endParaRPr lang="en-IN" dirty="0">
              <a:latin typeface="Georgia Pro" panose="02040502050405020303"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latin typeface="Georgia Pro" panose="02040502050405020303" pitchFamily="18" charset="0"/>
              </a:rPr>
            </a:fld>
            <a:endParaRPr lang="en-IN">
              <a:latin typeface="Georgia Pro" panose="02040502050405020303" pitchFamily="18" charset="0"/>
            </a:endParaRPr>
          </a:p>
        </p:txBody>
      </p:sp>
      <p:sp>
        <p:nvSpPr>
          <p:cNvPr id="5"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Statistics</a:t>
            </a:r>
            <a:endParaRPr lang="en-US" sz="2800" b="1" dirty="0">
              <a:solidFill>
                <a:srgbClr val="2C326F"/>
              </a:solidFill>
              <a:latin typeface="Georgia Pro" panose="02040502050405020303" pitchFamily="18" charset="0"/>
            </a:endParaRPr>
          </a:p>
        </p:txBody>
      </p:sp>
      <p:sp>
        <p:nvSpPr>
          <p:cNvPr id="7" name="TextBox 6"/>
          <p:cNvSpPr txBox="1"/>
          <p:nvPr/>
        </p:nvSpPr>
        <p:spPr>
          <a:xfrm>
            <a:off x="838200" y="1240972"/>
            <a:ext cx="10515600" cy="3529941"/>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dirty="0">
                <a:latin typeface="Georgia Pro" panose="02040502050405020303" pitchFamily="18" charset="0"/>
              </a:rPr>
              <a:t>Statistics is a method of interpreting, analyzing and summarizing the data.</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Statistical analysis is meant to collect and study the information available in large quantities</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For example, the collection and interpretation of data about a nation like its economy and population, military, literacy, etc.</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Statistics have majorly categorized into two types:</a:t>
            </a:r>
            <a:endParaRPr lang="en-US"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dirty="0">
                <a:latin typeface="Georgia Pro" panose="02040502050405020303" pitchFamily="18" charset="0"/>
              </a:rPr>
              <a:t>Descriptive statistics</a:t>
            </a:r>
            <a:endParaRPr lang="en-US"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dirty="0">
                <a:latin typeface="Georgia Pro" panose="02040502050405020303" pitchFamily="18" charset="0"/>
              </a:rPr>
              <a:t>Inferential statistics</a:t>
            </a:r>
            <a:endParaRPr lang="en-IN" dirty="0">
              <a:latin typeface="Georgia Pro" panose="02040502050405020303"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latin typeface="Georgia Pro" panose="02040502050405020303" pitchFamily="18" charset="0"/>
              </a:rPr>
            </a:fld>
            <a:endParaRPr lang="en-IN">
              <a:latin typeface="Georgia Pro" panose="02040502050405020303" pitchFamily="18" charset="0"/>
            </a:endParaRPr>
          </a:p>
        </p:txBody>
      </p:sp>
      <p:sp>
        <p:nvSpPr>
          <p:cNvPr id="4" name="TextBox 3"/>
          <p:cNvSpPr txBox="1"/>
          <p:nvPr/>
        </p:nvSpPr>
        <p:spPr>
          <a:xfrm>
            <a:off x="838200" y="1119674"/>
            <a:ext cx="10515599" cy="4908651"/>
          </a:xfrm>
          <a:prstGeom prst="rect">
            <a:avLst/>
          </a:prstGeom>
          <a:noFill/>
        </p:spPr>
        <p:txBody>
          <a:bodyPr wrap="square">
            <a:spAutoFit/>
          </a:bodyPr>
          <a:lstStyle/>
          <a:p>
            <a:pPr marL="285750" indent="-285750" algn="just">
              <a:buFont typeface="Arial" panose="020B0604020202020204" pitchFamily="34" charset="0"/>
              <a:buChar char="•"/>
            </a:pPr>
            <a:r>
              <a:rPr lang="en-US" sz="1700" dirty="0">
                <a:latin typeface="Georgia Pro" panose="02040502050405020303" pitchFamily="18" charset="0"/>
              </a:rPr>
              <a:t>In descriptive statistics, the data is summarized through the given observations. </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285750" indent="-285750" algn="just">
              <a:buFont typeface="Arial" panose="020B0604020202020204" pitchFamily="34" charset="0"/>
              <a:buChar char="•"/>
            </a:pPr>
            <a:r>
              <a:rPr lang="en-US" sz="1700" dirty="0">
                <a:latin typeface="Georgia Pro" panose="02040502050405020303" pitchFamily="18" charset="0"/>
              </a:rPr>
              <a:t>The summarization is done from a sample of population using parameters such as the mean or standard deviation.</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285750" indent="-285750" algn="just">
              <a:buFont typeface="Arial" panose="020B0604020202020204" pitchFamily="34" charset="0"/>
              <a:buChar char="•"/>
            </a:pPr>
            <a:r>
              <a:rPr lang="en-US" sz="1700" dirty="0">
                <a:latin typeface="Georgia Pro" panose="02040502050405020303" pitchFamily="18" charset="0"/>
              </a:rPr>
              <a:t>Descriptive statistics is a way to organize, represent and describe a collection of data using tables, graphs, and summary measures. For example, the collection of people in a city using the internet or using Television.</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285750" indent="-285750" algn="just">
              <a:buFont typeface="Arial" panose="020B0604020202020204" pitchFamily="34" charset="0"/>
              <a:buChar char="•"/>
            </a:pPr>
            <a:r>
              <a:rPr lang="en-US" sz="1700" dirty="0">
                <a:latin typeface="Georgia Pro" panose="02040502050405020303" pitchFamily="18" charset="0"/>
              </a:rPr>
              <a:t>Descriptive statistics are also categorized into four different categories:</a:t>
            </a:r>
            <a:endParaRPr lang="en-US" sz="1700" dirty="0">
              <a:latin typeface="Georgia Pro" panose="02040502050405020303" pitchFamily="18" charset="0"/>
            </a:endParaRPr>
          </a:p>
          <a:p>
            <a:pPr algn="just"/>
            <a:endParaRPr lang="en-US" sz="1700"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sz="1700" b="1" dirty="0">
                <a:latin typeface="Georgia Pro" panose="02040502050405020303" pitchFamily="18" charset="0"/>
              </a:rPr>
              <a:t>Measure of frequency </a:t>
            </a:r>
            <a:r>
              <a:rPr lang="en-US" sz="1700" dirty="0">
                <a:latin typeface="Georgia Pro" panose="02040502050405020303" pitchFamily="18" charset="0"/>
              </a:rPr>
              <a:t>- frequency measurement displays the number of times a particular data occurs</a:t>
            </a:r>
            <a:endParaRPr lang="en-US" sz="1700"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sz="1700" b="1" dirty="0">
                <a:latin typeface="Georgia Pro" panose="02040502050405020303" pitchFamily="18" charset="0"/>
              </a:rPr>
              <a:t>Measure of dispersion </a:t>
            </a:r>
            <a:r>
              <a:rPr lang="en-US" sz="1700" dirty="0">
                <a:latin typeface="Georgia Pro" panose="02040502050405020303" pitchFamily="18" charset="0"/>
              </a:rPr>
              <a:t>- Range, Variance, Standard Deviation are measures of dispersion. It identifies the spread of data</a:t>
            </a:r>
            <a:endParaRPr lang="en-US" sz="1700"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sz="1700" b="1" dirty="0">
                <a:latin typeface="Georgia Pro" panose="02040502050405020303" pitchFamily="18" charset="0"/>
              </a:rPr>
              <a:t>Measure of central tendency </a:t>
            </a:r>
            <a:r>
              <a:rPr lang="en-US" sz="1700" dirty="0">
                <a:latin typeface="Georgia Pro" panose="02040502050405020303" pitchFamily="18" charset="0"/>
              </a:rPr>
              <a:t>- Central tendencies are the mean, median and mode of the data</a:t>
            </a:r>
            <a:endParaRPr lang="en-US" sz="1700"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sz="1700" b="1" dirty="0">
                <a:latin typeface="Georgia Pro" panose="02040502050405020303" pitchFamily="18" charset="0"/>
              </a:rPr>
              <a:t>Measure of position </a:t>
            </a:r>
            <a:r>
              <a:rPr lang="en-US" sz="1700" dirty="0">
                <a:latin typeface="Georgia Pro" panose="02040502050405020303" pitchFamily="18" charset="0"/>
              </a:rPr>
              <a:t>- the measure of position describes the percentile and quartile ranks.</a:t>
            </a:r>
            <a:endParaRPr lang="en-IN" sz="1700" dirty="0">
              <a:latin typeface="Georgia Pro" panose="02040502050405020303" pitchFamily="18" charset="0"/>
            </a:endParaRPr>
          </a:p>
        </p:txBody>
      </p:sp>
      <p:sp>
        <p:nvSpPr>
          <p:cNvPr id="5"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Descriptive Statistics</a:t>
            </a:r>
            <a:endParaRPr lang="en-US" sz="2800" b="1" dirty="0">
              <a:solidFill>
                <a:srgbClr val="2C326F"/>
              </a:solidFill>
              <a:latin typeface="Georgia Pro" panose="02040502050405020303"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3174493" y="2399815"/>
            <a:ext cx="5634092" cy="1071173"/>
          </a:xfrm>
          <a:prstGeom prst="rect">
            <a:avLst/>
          </a:prstGeom>
        </p:spPr>
      </p:pic>
      <p:sp>
        <p:nvSpPr>
          <p:cNvPr id="4"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a:solidFill>
                  <a:srgbClr val="2C326F"/>
                </a:solidFill>
                <a:latin typeface="Georgia Pro" panose="02040502050405020303" pitchFamily="18" charset="0"/>
              </a:rPr>
              <a:t>Covariance</a:t>
            </a:r>
            <a:endParaRPr lang="en-US" sz="2800" b="1" dirty="0">
              <a:solidFill>
                <a:srgbClr val="2C326F"/>
              </a:solidFill>
              <a:latin typeface="Georgia Pro" panose="02040502050405020303"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6" name="TextBox 5"/>
          <p:cNvSpPr txBox="1"/>
          <p:nvPr/>
        </p:nvSpPr>
        <p:spPr>
          <a:xfrm>
            <a:off x="886408" y="1132410"/>
            <a:ext cx="9535886" cy="369332"/>
          </a:xfrm>
          <a:prstGeom prst="rect">
            <a:avLst/>
          </a:prstGeom>
          <a:noFill/>
        </p:spPr>
        <p:txBody>
          <a:bodyPr wrap="square">
            <a:spAutoFit/>
          </a:bodyPr>
          <a:lstStyle/>
          <a:p>
            <a:r>
              <a:rPr lang="en-US" dirty="0">
                <a:latin typeface="Georgia Pro" panose="02040502050405020303" pitchFamily="18" charset="0"/>
              </a:rPr>
              <a:t>The marks scored by 4 students in </a:t>
            </a:r>
            <a:r>
              <a:rPr lang="en-US" dirty="0" err="1">
                <a:latin typeface="Georgia Pro" panose="02040502050405020303" pitchFamily="18" charset="0"/>
              </a:rPr>
              <a:t>Maths</a:t>
            </a:r>
            <a:r>
              <a:rPr lang="en-US" dirty="0">
                <a:latin typeface="Georgia Pro" panose="02040502050405020303" pitchFamily="18" charset="0"/>
              </a:rPr>
              <a:t> and Physics are given below</a:t>
            </a:r>
            <a:endParaRPr lang="en-IN" dirty="0">
              <a:latin typeface="Georgia Pro" panose="02040502050405020303" pitchFamily="18" charset="0"/>
            </a:endParaRPr>
          </a:p>
        </p:txBody>
      </p:sp>
      <p:graphicFrame>
        <p:nvGraphicFramePr>
          <p:cNvPr id="7" name="Table 6"/>
          <p:cNvGraphicFramePr>
            <a:graphicFrameLocks noGrp="1"/>
          </p:cNvGraphicFramePr>
          <p:nvPr/>
        </p:nvGraphicFramePr>
        <p:xfrm>
          <a:off x="2705879" y="2267339"/>
          <a:ext cx="4330873" cy="2233023"/>
        </p:xfrm>
        <a:graphic>
          <a:graphicData uri="http://schemas.openxmlformats.org/drawingml/2006/table">
            <a:tbl>
              <a:tblPr firstRow="1" firstCol="1" bandRow="1">
                <a:tableStyleId>{5940675A-B579-460E-94D1-54222C63F5DA}</a:tableStyleId>
              </a:tblPr>
              <a:tblGrid>
                <a:gridCol w="1623525"/>
                <a:gridCol w="1315616"/>
                <a:gridCol w="1391732"/>
              </a:tblGrid>
              <a:tr h="625151">
                <a:tc>
                  <a:txBody>
                    <a:bodyPr/>
                    <a:lstStyle/>
                    <a:p>
                      <a:pPr marL="0" marR="0" algn="just">
                        <a:spcBef>
                          <a:spcPts val="400"/>
                        </a:spcBef>
                        <a:spcAft>
                          <a:spcPts val="400"/>
                        </a:spcAft>
                      </a:pPr>
                      <a:r>
                        <a:rPr lang="en-IN" sz="2400" b="1" dirty="0">
                          <a:effectLst/>
                          <a:latin typeface="Georgia Pro" panose="02040502050405020303" pitchFamily="18" charset="0"/>
                        </a:rPr>
                        <a:t>Students</a:t>
                      </a:r>
                      <a:endParaRPr lang="en-IN" sz="2400" b="1" dirty="0">
                        <a:effectLst/>
                        <a:latin typeface="Georgia Pro" panose="02040502050405020303" pitchFamily="18" charset="0"/>
                        <a:ea typeface="Times New Roman" panose="02020603050405020304" pitchFamily="18" charset="0"/>
                      </a:endParaRPr>
                    </a:p>
                  </a:txBody>
                  <a:tcPr marL="68580" marR="68580" marT="0" marB="0"/>
                </a:tc>
                <a:tc>
                  <a:txBody>
                    <a:bodyPr/>
                    <a:lstStyle/>
                    <a:p>
                      <a:pPr marL="0" marR="0" algn="just">
                        <a:spcBef>
                          <a:spcPts val="400"/>
                        </a:spcBef>
                        <a:spcAft>
                          <a:spcPts val="400"/>
                        </a:spcAft>
                      </a:pPr>
                      <a:r>
                        <a:rPr lang="en-IN" sz="2400" b="1" dirty="0">
                          <a:effectLst/>
                          <a:latin typeface="Georgia Pro" panose="02040502050405020303" pitchFamily="18" charset="0"/>
                        </a:rPr>
                        <a:t>Maths</a:t>
                      </a:r>
                      <a:endParaRPr lang="en-IN" sz="2400" b="1" dirty="0">
                        <a:effectLst/>
                        <a:latin typeface="Georgia Pro" panose="02040502050405020303" pitchFamily="18" charset="0"/>
                        <a:ea typeface="Times New Roman" panose="02020603050405020304" pitchFamily="18" charset="0"/>
                      </a:endParaRPr>
                    </a:p>
                  </a:txBody>
                  <a:tcPr marL="68580" marR="68580" marT="0" marB="0"/>
                </a:tc>
                <a:tc>
                  <a:txBody>
                    <a:bodyPr/>
                    <a:lstStyle/>
                    <a:p>
                      <a:pPr marL="0" marR="0" algn="just">
                        <a:spcBef>
                          <a:spcPts val="400"/>
                        </a:spcBef>
                        <a:spcAft>
                          <a:spcPts val="400"/>
                        </a:spcAft>
                      </a:pPr>
                      <a:r>
                        <a:rPr lang="en-IN" sz="2400" b="1" dirty="0">
                          <a:effectLst/>
                          <a:latin typeface="Georgia Pro" panose="02040502050405020303" pitchFamily="18" charset="0"/>
                        </a:rPr>
                        <a:t>Physics</a:t>
                      </a:r>
                      <a:endParaRPr lang="en-IN" sz="2400" b="1" dirty="0">
                        <a:effectLst/>
                        <a:latin typeface="Georgia Pro" panose="02040502050405020303" pitchFamily="18" charset="0"/>
                        <a:ea typeface="Times New Roman" panose="02020603050405020304" pitchFamily="18" charset="0"/>
                      </a:endParaRPr>
                    </a:p>
                  </a:txBody>
                  <a:tcPr marL="68580" marR="68580" marT="0" marB="0"/>
                </a:tc>
              </a:tr>
              <a:tr h="401968">
                <a:tc>
                  <a:txBody>
                    <a:bodyPr/>
                    <a:lstStyle/>
                    <a:p>
                      <a:pPr marL="0" marR="0" algn="ctr">
                        <a:spcBef>
                          <a:spcPts val="400"/>
                        </a:spcBef>
                        <a:spcAft>
                          <a:spcPts val="400"/>
                        </a:spcAft>
                      </a:pPr>
                      <a:r>
                        <a:rPr lang="en-IN" sz="2400" dirty="0">
                          <a:effectLst/>
                          <a:latin typeface="Georgia Pro" panose="02040502050405020303" pitchFamily="18" charset="0"/>
                        </a:rPr>
                        <a:t>A</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dirty="0">
                          <a:effectLst/>
                          <a:latin typeface="Georgia Pro" panose="02040502050405020303" pitchFamily="18" charset="0"/>
                        </a:rPr>
                        <a:t>85</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a:effectLst/>
                          <a:latin typeface="Georgia Pro" panose="02040502050405020303" pitchFamily="18" charset="0"/>
                        </a:rPr>
                        <a:t>80</a:t>
                      </a:r>
                      <a:endParaRPr lang="en-IN" sz="2400">
                        <a:effectLst/>
                        <a:latin typeface="Georgia Pro" panose="02040502050405020303" pitchFamily="18" charset="0"/>
                        <a:ea typeface="Times New Roman" panose="02020603050405020304" pitchFamily="18" charset="0"/>
                      </a:endParaRPr>
                    </a:p>
                  </a:txBody>
                  <a:tcPr marL="68580" marR="68580" marT="0" marB="0" anchor="ctr"/>
                </a:tc>
              </a:tr>
              <a:tr h="401968">
                <a:tc>
                  <a:txBody>
                    <a:bodyPr/>
                    <a:lstStyle/>
                    <a:p>
                      <a:pPr marL="0" marR="0" algn="ctr">
                        <a:spcBef>
                          <a:spcPts val="400"/>
                        </a:spcBef>
                        <a:spcAft>
                          <a:spcPts val="400"/>
                        </a:spcAft>
                      </a:pPr>
                      <a:r>
                        <a:rPr lang="en-IN" sz="2400">
                          <a:effectLst/>
                          <a:latin typeface="Georgia Pro" panose="02040502050405020303" pitchFamily="18" charset="0"/>
                        </a:rPr>
                        <a:t>B</a:t>
                      </a:r>
                      <a:endParaRPr lang="en-IN" sz="240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dirty="0">
                          <a:effectLst/>
                          <a:latin typeface="Georgia Pro" panose="02040502050405020303" pitchFamily="18" charset="0"/>
                        </a:rPr>
                        <a:t>70</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dirty="0">
                          <a:effectLst/>
                          <a:latin typeface="Georgia Pro" panose="02040502050405020303" pitchFamily="18" charset="0"/>
                        </a:rPr>
                        <a:t>40</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r>
              <a:tr h="401968">
                <a:tc>
                  <a:txBody>
                    <a:bodyPr/>
                    <a:lstStyle/>
                    <a:p>
                      <a:pPr marL="0" marR="0" algn="ctr">
                        <a:spcBef>
                          <a:spcPts val="400"/>
                        </a:spcBef>
                        <a:spcAft>
                          <a:spcPts val="400"/>
                        </a:spcAft>
                      </a:pPr>
                      <a:r>
                        <a:rPr lang="en-IN" sz="2400">
                          <a:effectLst/>
                          <a:latin typeface="Georgia Pro" panose="02040502050405020303" pitchFamily="18" charset="0"/>
                        </a:rPr>
                        <a:t>C</a:t>
                      </a:r>
                      <a:endParaRPr lang="en-IN" sz="240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dirty="0">
                          <a:effectLst/>
                          <a:latin typeface="Georgia Pro" panose="02040502050405020303" pitchFamily="18" charset="0"/>
                        </a:rPr>
                        <a:t>95</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dirty="0">
                          <a:effectLst/>
                          <a:latin typeface="Georgia Pro" panose="02040502050405020303" pitchFamily="18" charset="0"/>
                        </a:rPr>
                        <a:t>75</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r>
              <a:tr h="401968">
                <a:tc>
                  <a:txBody>
                    <a:bodyPr/>
                    <a:lstStyle/>
                    <a:p>
                      <a:pPr marL="0" marR="0" algn="ctr">
                        <a:spcBef>
                          <a:spcPts val="400"/>
                        </a:spcBef>
                        <a:spcAft>
                          <a:spcPts val="400"/>
                        </a:spcAft>
                      </a:pPr>
                      <a:r>
                        <a:rPr lang="en-IN" sz="2400">
                          <a:effectLst/>
                          <a:latin typeface="Georgia Pro" panose="02040502050405020303" pitchFamily="18" charset="0"/>
                        </a:rPr>
                        <a:t>D</a:t>
                      </a:r>
                      <a:endParaRPr lang="en-IN" sz="240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a:effectLst/>
                          <a:latin typeface="Georgia Pro" panose="02040502050405020303" pitchFamily="18" charset="0"/>
                        </a:rPr>
                        <a:t>50</a:t>
                      </a:r>
                      <a:endParaRPr lang="en-IN" sz="2400">
                        <a:effectLst/>
                        <a:latin typeface="Georgia Pro" panose="02040502050405020303" pitchFamily="18" charset="0"/>
                        <a:ea typeface="Times New Roman" panose="02020603050405020304" pitchFamily="18" charset="0"/>
                      </a:endParaRPr>
                    </a:p>
                  </a:txBody>
                  <a:tcPr marL="68580" marR="68580" marT="0" marB="0" anchor="ctr"/>
                </a:tc>
                <a:tc>
                  <a:txBody>
                    <a:bodyPr/>
                    <a:lstStyle/>
                    <a:p>
                      <a:pPr marL="0" marR="0" algn="ctr">
                        <a:spcBef>
                          <a:spcPts val="400"/>
                        </a:spcBef>
                        <a:spcAft>
                          <a:spcPts val="400"/>
                        </a:spcAft>
                      </a:pPr>
                      <a:r>
                        <a:rPr lang="en-IN" sz="2400" dirty="0">
                          <a:effectLst/>
                          <a:latin typeface="Georgia Pro" panose="02040502050405020303" pitchFamily="18" charset="0"/>
                        </a:rPr>
                        <a:t>70</a:t>
                      </a:r>
                      <a:endParaRPr lang="en-IN" sz="2400" dirty="0">
                        <a:effectLst/>
                        <a:latin typeface="Georgia Pro" panose="02040502050405020303" pitchFamily="18" charset="0"/>
                        <a:ea typeface="Times New Roman" panose="02020603050405020304" pitchFamily="18" charset="0"/>
                      </a:endParaRPr>
                    </a:p>
                  </a:txBody>
                  <a:tcPr marL="68580" marR="68580" marT="0" marB="0" anchor="ctr"/>
                </a:tc>
              </a:tr>
            </a:tbl>
          </a:graphicData>
        </a:graphic>
      </p:graphicFrame>
      <p:sp>
        <p:nvSpPr>
          <p:cNvPr id="9" name="TextBox 8"/>
          <p:cNvSpPr txBox="1"/>
          <p:nvPr/>
        </p:nvSpPr>
        <p:spPr>
          <a:xfrm>
            <a:off x="934532" y="5330212"/>
            <a:ext cx="6102220" cy="369332"/>
          </a:xfrm>
          <a:prstGeom prst="rect">
            <a:avLst/>
          </a:prstGeom>
          <a:noFill/>
        </p:spPr>
        <p:txBody>
          <a:bodyPr wrap="square">
            <a:spAutoFit/>
          </a:bodyPr>
          <a:lstStyle/>
          <a:p>
            <a:r>
              <a:rPr lang="en-IN" sz="1800" dirty="0">
                <a:effectLst/>
                <a:latin typeface="Georgia Pro" panose="02040502050405020303" pitchFamily="18" charset="0"/>
                <a:ea typeface="Times New Roman" panose="02020603050405020304" pitchFamily="18" charset="0"/>
              </a:rPr>
              <a:t>Calculate Covariance Matrix from the above data.</a:t>
            </a:r>
            <a:endParaRPr lang="en-IN" dirty="0">
              <a:latin typeface="Georgia Pro" panose="02040502050405020303"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4" name="TextBox 3"/>
          <p:cNvSpPr txBox="1"/>
          <p:nvPr/>
        </p:nvSpPr>
        <p:spPr>
          <a:xfrm>
            <a:off x="4114800" y="497766"/>
            <a:ext cx="6102220" cy="4924425"/>
          </a:xfrm>
          <a:prstGeom prst="rect">
            <a:avLst/>
          </a:prstGeom>
          <a:noFill/>
        </p:spPr>
        <p:txBody>
          <a:bodyPr wrap="square">
            <a:spAutoFit/>
          </a:bodyPr>
          <a:lstStyle/>
          <a:p>
            <a:pPr marL="0" marR="0" algn="ctr">
              <a:spcBef>
                <a:spcPts val="400"/>
              </a:spcBef>
              <a:spcAft>
                <a:spcPts val="400"/>
              </a:spcAft>
            </a:pPr>
            <a:r>
              <a:rPr lang="en-IN" sz="1800" b="1" dirty="0">
                <a:solidFill>
                  <a:srgbClr val="000000"/>
                </a:solidFill>
                <a:effectLst/>
                <a:latin typeface="Times New Roman" panose="02020603050405020304" pitchFamily="18" charset="0"/>
                <a:ea typeface="Times New Roman" panose="02020603050405020304" pitchFamily="18" charset="0"/>
              </a:rPr>
              <a:t>X (Midterm exam)  	Y (Final exam)</a:t>
            </a:r>
            <a:endParaRPr lang="en-IN" sz="1800" b="1"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72	                                 84</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50	                                 63</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81	                                 77</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74	                                 78</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94	                                 90</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86	                                 75</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59	                                 49</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83	                                 79</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65	                                 77</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33	                                 52</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88	                                 74</a:t>
            </a:r>
            <a:endParaRPr lang="en-IN" sz="1800" dirty="0">
              <a:effectLst/>
              <a:latin typeface="Times New Roman" panose="02020603050405020304" pitchFamily="18" charset="0"/>
              <a:ea typeface="Times New Roman" panose="02020603050405020304" pitchFamily="18" charset="0"/>
            </a:endParaRPr>
          </a:p>
          <a:p>
            <a:pPr marL="0" marR="0" algn="ctr">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81	                                 90</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1399590" y="2659224"/>
                <a:ext cx="2360326" cy="6015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e>
                          </m:nary>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𝑦</m:t>
                              </m:r>
                            </m:e>
                          </m:nary>
                        </m:num>
                        <m:den>
                          <m:r>
                            <a:rPr lang="en-US" b="0" i="1" smtClean="0">
                              <a:latin typeface="Cambria Math" panose="02040503050406030204" pitchFamily="18" charset="0"/>
                            </a:rPr>
                            <m:t>𝑁</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𝑥</m:t>
                                  </m:r>
                                </m:e>
                              </m:nary>
                              <m:r>
                                <a:rPr lang="en-US" i="1">
                                  <a:latin typeface="Cambria Math" panose="02040503050406030204" pitchFamily="18" charset="0"/>
                                </a:rPr>
                                <m:t>)</m:t>
                              </m:r>
                            </m:e>
                            <m:sup>
                              <m:r>
                                <a:rPr lang="en-US" b="0" i="1" smtClean="0">
                                  <a:latin typeface="Cambria Math" panose="02040503050406030204" pitchFamily="18" charset="0"/>
                                </a:rPr>
                                <m:t>2</m:t>
                              </m:r>
                            </m:sup>
                          </m:sSup>
                        </m:den>
                      </m:f>
                    </m:oMath>
                  </m:oMathPara>
                </a14:m>
                <a:endParaRPr lang="en-IN" dirty="0"/>
              </a:p>
            </p:txBody>
          </p:sp>
        </mc:Choice>
        <mc:Fallback>
          <p:sp>
            <p:nvSpPr>
              <p:cNvPr id="5" name="TextBox 4"/>
              <p:cNvSpPr txBox="1">
                <a:spLocks noRot="1" noChangeAspect="1" noMove="1" noResize="1" noEditPoints="1" noAdjustHandles="1" noChangeArrowheads="1" noChangeShapeType="1" noTextEdit="1"/>
              </p:cNvSpPr>
              <p:nvPr/>
            </p:nvSpPr>
            <p:spPr>
              <a:xfrm>
                <a:off x="1399590" y="2659224"/>
                <a:ext cx="2360326" cy="601511"/>
              </a:xfrm>
              <a:prstGeom prst="rect">
                <a:avLst/>
              </a:prstGeom>
              <a:blipFill rotWithShape="1">
                <a:blip r:embed="rId1"/>
                <a:stretch>
                  <a:fillRect l="-2" t="-80" r="-1584" b="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623525" y="3777798"/>
                <a:ext cx="1716111" cy="5336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r>
                            <a:rPr lang="en-US" b="0" i="1" smtClean="0">
                              <a:latin typeface="Cambria Math" panose="02040503050406030204" pitchFamily="18" charset="0"/>
                            </a:rPr>
                            <m:t>−</m:t>
                          </m:r>
                          <m:r>
                            <a:rPr lang="en-US" b="0" i="1" smtClean="0">
                              <a:latin typeface="Cambria Math" panose="02040503050406030204" pitchFamily="18" charset="0"/>
                            </a:rPr>
                            <m:t>𝑚</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um>
                        <m:den>
                          <m:r>
                            <a:rPr lang="en-US" b="0" i="1" smtClean="0">
                              <a:latin typeface="Cambria Math" panose="02040503050406030204" pitchFamily="18" charset="0"/>
                            </a:rPr>
                            <m:t>𝑁</m:t>
                          </m:r>
                        </m:den>
                      </m:f>
                    </m:oMath>
                  </m:oMathPara>
                </a14:m>
                <a:endParaRPr lang="en-IN" dirty="0"/>
              </a:p>
            </p:txBody>
          </p:sp>
        </mc:Choice>
        <mc:Fallback>
          <p:sp>
            <p:nvSpPr>
              <p:cNvPr id="6" name="TextBox 5"/>
              <p:cNvSpPr txBox="1">
                <a:spLocks noRot="1" noChangeAspect="1" noMove="1" noResize="1" noEditPoints="1" noAdjustHandles="1" noChangeArrowheads="1" noChangeShapeType="1" noTextEdit="1"/>
              </p:cNvSpPr>
              <p:nvPr/>
            </p:nvSpPr>
            <p:spPr>
              <a:xfrm>
                <a:off x="1623525" y="3777798"/>
                <a:ext cx="1716111" cy="533672"/>
              </a:xfrm>
              <a:prstGeom prst="rect">
                <a:avLst/>
              </a:prstGeom>
              <a:blipFill rotWithShape="1">
                <a:blip r:embed="rId2"/>
                <a:stretch>
                  <a:fillRect l="-27" t="-34" r="-1359" b="85"/>
                </a:stretch>
              </a:blipFill>
            </p:spPr>
            <p:txBody>
              <a:bodyPr/>
              <a:lstStyle/>
              <a:p>
                <a:r>
                  <a:rPr lang="en-US" altLang="en-US">
                    <a:noFill/>
                  </a:rPr>
                  <a:t> </a:t>
                </a:r>
              </a:p>
            </p:txBody>
          </p:sp>
        </mc:Fallback>
      </mc:AlternateContent>
      <p:sp>
        <p:nvSpPr>
          <p:cNvPr id="8" name="TextBox 7"/>
          <p:cNvSpPr txBox="1"/>
          <p:nvPr/>
        </p:nvSpPr>
        <p:spPr>
          <a:xfrm>
            <a:off x="1250301" y="5715460"/>
            <a:ext cx="9405258" cy="369332"/>
          </a:xfrm>
          <a:prstGeom prst="rect">
            <a:avLst/>
          </a:prstGeom>
          <a:noFill/>
        </p:spPr>
        <p:txBody>
          <a:bodyPr wrap="square">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Predict the final exam grade of a student who received an 86 on the midterm exam.</a:t>
            </a:r>
            <a:endParaRPr lang="en-IN"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Inferential statistics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42160"/>
            <a:ext cx="10515600" cy="4568687"/>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dirty="0">
                <a:latin typeface="Georgia Pro" panose="02040502050405020303" pitchFamily="18" charset="0"/>
              </a:rPr>
              <a:t>Inferential statistics is a branch of statistics that involves using data from a sample to make inferences about a larger population. It is concerned with making predictions, generalizations, and conclusions about a population based on the analysis of a sample of data.</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Inferential statistics help to draw conclusions about the population while descriptive statistics summarizes the features of the data set.</a:t>
            </a: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Inferential statistics encompasses two primary categories – </a:t>
            </a:r>
            <a:endParaRPr lang="en-US"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dirty="0">
                <a:latin typeface="Georgia Pro" panose="02040502050405020303" pitchFamily="18" charset="0"/>
              </a:rPr>
              <a:t>hypothesis testing and</a:t>
            </a:r>
            <a:endParaRPr lang="en-US" dirty="0">
              <a:latin typeface="Georgia Pro" panose="02040502050405020303" pitchFamily="18" charset="0"/>
            </a:endParaRPr>
          </a:p>
          <a:p>
            <a:pPr marL="742950" lvl="1" indent="-285750" algn="just">
              <a:lnSpc>
                <a:spcPct val="125000"/>
              </a:lnSpc>
              <a:buFont typeface="Courier New" panose="02070309020205020404" pitchFamily="49" charset="0"/>
              <a:buChar char="o"/>
            </a:pPr>
            <a:r>
              <a:rPr lang="en-US" dirty="0">
                <a:latin typeface="Georgia Pro" panose="02040502050405020303" pitchFamily="18" charset="0"/>
              </a:rPr>
              <a:t>regression analysis.</a:t>
            </a:r>
            <a:endParaRPr lang="en-US" dirty="0">
              <a:latin typeface="Georgia Pro" panose="02040502050405020303" pitchFamily="18" charset="0"/>
            </a:endParaRPr>
          </a:p>
          <a:p>
            <a:pPr marL="742950" lvl="1" indent="-285750" algn="just">
              <a:lnSpc>
                <a:spcPct val="125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25000"/>
              </a:lnSpc>
              <a:buFont typeface="Arial" panose="020B0604020202020204" pitchFamily="34" charset="0"/>
              <a:buChar char="•"/>
            </a:pPr>
            <a:r>
              <a:rPr lang="en-US" dirty="0">
                <a:latin typeface="Georgia Pro" panose="02040502050405020303" pitchFamily="18" charset="0"/>
              </a:rPr>
              <a:t>It is crucial for samples used in inferential statistics to be an accurate representation of the entire population.</a:t>
            </a:r>
            <a:endParaRPr lang="en-IN" dirty="0">
              <a:latin typeface="Georgia Pro" panose="020405020504050203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The Data Science Life Cycle</a:t>
            </a:r>
            <a:endParaRPr lang="en-US" sz="2800" b="1" dirty="0">
              <a:solidFill>
                <a:srgbClr val="2C326F"/>
              </a:solidFill>
              <a:latin typeface="Georgia Pro" panose="02040502050405020303" pitchFamily="18" charset="0"/>
            </a:endParaRPr>
          </a:p>
        </p:txBody>
      </p:sp>
      <p:pic>
        <p:nvPicPr>
          <p:cNvPr id="4" name="Picture 3"/>
          <p:cNvPicPr>
            <a:picLocks noChangeAspect="1"/>
          </p:cNvPicPr>
          <p:nvPr/>
        </p:nvPicPr>
        <p:blipFill>
          <a:blip r:embed="rId1"/>
          <a:stretch>
            <a:fillRect/>
          </a:stretch>
        </p:blipFill>
        <p:spPr>
          <a:xfrm>
            <a:off x="2136711" y="1118519"/>
            <a:ext cx="6653504" cy="488281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4"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Statistical methods for evaluation: </a:t>
            </a:r>
            <a:endParaRPr lang="en-US" sz="2800" b="1" dirty="0">
              <a:solidFill>
                <a:srgbClr val="2C326F"/>
              </a:solidFill>
              <a:latin typeface="Georgia Pro" panose="02040502050405020303" pitchFamily="18" charset="0"/>
            </a:endParaRPr>
          </a:p>
        </p:txBody>
      </p:sp>
      <p:sp>
        <p:nvSpPr>
          <p:cNvPr id="6" name="TextBox 5"/>
          <p:cNvSpPr txBox="1"/>
          <p:nvPr/>
        </p:nvSpPr>
        <p:spPr>
          <a:xfrm>
            <a:off x="838200" y="1268495"/>
            <a:ext cx="6102220" cy="29586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dirty="0">
                <a:latin typeface="Georgia Pro" panose="02040502050405020303" pitchFamily="18" charset="0"/>
              </a:rPr>
              <a:t>Hypothesis Testing</a:t>
            </a:r>
            <a:endParaRPr lang="en-IN" sz="1800" dirty="0">
              <a:latin typeface="Georgia Pro" panose="02040502050405020303" pitchFamily="18" charset="0"/>
            </a:endParaRPr>
          </a:p>
          <a:p>
            <a:pPr marL="285750" indent="-285750">
              <a:lnSpc>
                <a:spcPct val="150000"/>
              </a:lnSpc>
              <a:buFont typeface="Arial" panose="020B0604020202020204" pitchFamily="34" charset="0"/>
              <a:buChar char="•"/>
            </a:pPr>
            <a:r>
              <a:rPr lang="en-IN" sz="1800" dirty="0">
                <a:latin typeface="Georgia Pro" panose="02040502050405020303" pitchFamily="18" charset="0"/>
              </a:rPr>
              <a:t>Difference of Means</a:t>
            </a:r>
            <a:endParaRPr lang="en-IN" sz="1800" dirty="0">
              <a:latin typeface="Georgia Pro" panose="02040502050405020303" pitchFamily="18" charset="0"/>
            </a:endParaRPr>
          </a:p>
          <a:p>
            <a:pPr marL="285750" indent="-285750">
              <a:lnSpc>
                <a:spcPct val="150000"/>
              </a:lnSpc>
              <a:buFont typeface="Arial" panose="020B0604020202020204" pitchFamily="34" charset="0"/>
              <a:buChar char="•"/>
            </a:pPr>
            <a:r>
              <a:rPr lang="en-IN" sz="1800" dirty="0">
                <a:latin typeface="Georgia Pro" panose="02040502050405020303" pitchFamily="18" charset="0"/>
              </a:rPr>
              <a:t>Wilcoxon Rank-Sum Test</a:t>
            </a:r>
            <a:endParaRPr lang="en-IN" sz="1800" dirty="0">
              <a:latin typeface="Georgia Pro" panose="02040502050405020303" pitchFamily="18" charset="0"/>
            </a:endParaRPr>
          </a:p>
          <a:p>
            <a:pPr marL="285750" indent="-285750">
              <a:lnSpc>
                <a:spcPct val="150000"/>
              </a:lnSpc>
              <a:buFont typeface="Arial" panose="020B0604020202020204" pitchFamily="34" charset="0"/>
              <a:buChar char="•"/>
            </a:pPr>
            <a:r>
              <a:rPr lang="en-IN" sz="1800" dirty="0">
                <a:latin typeface="Georgia Pro" panose="02040502050405020303" pitchFamily="18" charset="0"/>
              </a:rPr>
              <a:t>Type I and Type II</a:t>
            </a:r>
            <a:endParaRPr lang="en-IN" sz="1800" dirty="0">
              <a:latin typeface="Georgia Pro" panose="02040502050405020303" pitchFamily="18" charset="0"/>
            </a:endParaRPr>
          </a:p>
          <a:p>
            <a:pPr marL="285750" indent="-285750">
              <a:lnSpc>
                <a:spcPct val="150000"/>
              </a:lnSpc>
              <a:buFont typeface="Arial" panose="020B0604020202020204" pitchFamily="34" charset="0"/>
              <a:buChar char="•"/>
            </a:pPr>
            <a:r>
              <a:rPr lang="en-IN" sz="1800" dirty="0">
                <a:latin typeface="Georgia Pro" panose="02040502050405020303" pitchFamily="18" charset="0"/>
              </a:rPr>
              <a:t>Errors</a:t>
            </a:r>
            <a:endParaRPr lang="en-IN" sz="1800" dirty="0">
              <a:latin typeface="Georgia Pro" panose="02040502050405020303" pitchFamily="18" charset="0"/>
            </a:endParaRPr>
          </a:p>
          <a:p>
            <a:pPr marL="285750" indent="-285750">
              <a:lnSpc>
                <a:spcPct val="150000"/>
              </a:lnSpc>
              <a:buFont typeface="Arial" panose="020B0604020202020204" pitchFamily="34" charset="0"/>
              <a:buChar char="•"/>
            </a:pPr>
            <a:r>
              <a:rPr lang="en-IN" sz="1800" dirty="0">
                <a:latin typeface="Georgia Pro" panose="02040502050405020303" pitchFamily="18" charset="0"/>
              </a:rPr>
              <a:t>power and sample size</a:t>
            </a:r>
            <a:endParaRPr lang="en-IN" sz="1800" dirty="0">
              <a:latin typeface="Georgia Pro" panose="02040502050405020303" pitchFamily="18" charset="0"/>
            </a:endParaRPr>
          </a:p>
          <a:p>
            <a:pPr marL="285750" indent="-285750">
              <a:lnSpc>
                <a:spcPct val="150000"/>
              </a:lnSpc>
              <a:buFont typeface="Arial" panose="020B0604020202020204" pitchFamily="34" charset="0"/>
              <a:buChar char="•"/>
            </a:pPr>
            <a:r>
              <a:rPr lang="en-IN" sz="1800" dirty="0">
                <a:latin typeface="Georgia Pro" panose="02040502050405020303" pitchFamily="18" charset="0"/>
              </a:rPr>
              <a:t>ANOVA</a:t>
            </a:r>
            <a:endParaRPr lang="en-IN" sz="1800" dirty="0">
              <a:latin typeface="Georgia Pro" panose="02040502050405020303"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Hypothesis Testing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10343"/>
            <a:ext cx="10515600" cy="5078313"/>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Georgia Pro" panose="02040502050405020303" pitchFamily="18" charset="0"/>
              </a:rPr>
              <a:t>Statistical hypothesis is an assumption made about the data of the population collected for any experiment. Hypothesis testing is also known as “T Testing”.</a:t>
            </a:r>
            <a:endParaRPr lang="en-US" dirty="0">
              <a:latin typeface="Georgia Pro" panose="02040502050405020303" pitchFamily="18" charset="0"/>
            </a:endParaRPr>
          </a:p>
          <a:p>
            <a:pPr algn="just"/>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It is not mandatory for this assumption to be true every time. </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In order to validate a hypothesis, it will consider the entire population into account. However, this is not possible practically. Thus, to validate a hypothesis, it will use random samples from a population. </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On the basis of the result from testing over the sample data, it either selects or rejects the hypothesis.</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marL="285750" indent="-285750" algn="just">
              <a:buFont typeface="Arial" panose="020B0604020202020204" pitchFamily="34" charset="0"/>
              <a:buChar char="•"/>
            </a:pPr>
            <a:r>
              <a:rPr lang="en-US" dirty="0">
                <a:latin typeface="Georgia Pro" panose="02040502050405020303" pitchFamily="18" charset="0"/>
              </a:rPr>
              <a:t>As an example, you may make the assumption that the longer it takes to develop a product, the more successful it will be, resulting in higher sales than ever before. Before implementing longer work hours to develop a product, hypothesis testing ensures there’s an actual connection between the two.</a:t>
            </a:r>
            <a:endParaRPr lang="en-US" dirty="0">
              <a:latin typeface="Georgia Pro" panose="02040502050405020303" pitchFamily="18" charset="0"/>
            </a:endParaRPr>
          </a:p>
          <a:p>
            <a:pPr marL="285750" indent="-285750" algn="just">
              <a:buFont typeface="Arial" panose="020B0604020202020204" pitchFamily="34" charset="0"/>
              <a:buChar char="•"/>
            </a:pPr>
            <a:endParaRPr lang="en-US" dirty="0">
              <a:latin typeface="Georgia Pro" panose="02040502050405020303" pitchFamily="18" charset="0"/>
            </a:endParaRPr>
          </a:p>
          <a:p>
            <a:pPr algn="just"/>
            <a:endParaRPr lang="en-US" dirty="0">
              <a:latin typeface="Georgia Pro" panose="02040502050405020303"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Hypothesis Testing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10343"/>
            <a:ext cx="10515600" cy="420512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Georgia Pro" panose="02040502050405020303" pitchFamily="18" charset="0"/>
              </a:rPr>
              <a:t>Statistical Hypothesis Testing can be categorized into two types as below:</a:t>
            </a:r>
            <a:endParaRPr lang="en-US" dirty="0">
              <a:latin typeface="Georgia Pro" panose="02040502050405020303" pitchFamily="18" charset="0"/>
            </a:endParaRPr>
          </a:p>
          <a:p>
            <a:pPr marL="285750" indent="-285750" algn="just">
              <a:lnSpc>
                <a:spcPct val="150000"/>
              </a:lnSpc>
              <a:buFont typeface="Arial" panose="020B0604020202020204" pitchFamily="34" charset="0"/>
              <a:buChar char="•"/>
            </a:pP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r>
              <a:rPr lang="en-US" b="1" dirty="0">
                <a:solidFill>
                  <a:srgbClr val="2C326F"/>
                </a:solidFill>
                <a:latin typeface="Georgia Pro" panose="02040502050405020303" pitchFamily="18" charset="0"/>
              </a:rPr>
              <a:t>Null Hypothesis </a:t>
            </a:r>
            <a:r>
              <a:rPr lang="en-US" dirty="0">
                <a:latin typeface="Georgia Pro" panose="02040502050405020303" pitchFamily="18" charset="0"/>
              </a:rPr>
              <a:t>– Hypothesis testing is carried out in order to test the validity of a claim or assumption that is made about the larger population. This claim that involves attributes to the trial is known as the Null Hypothesis. The null hypothesis testing is denoted by H0.</a:t>
            </a: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r>
              <a:rPr lang="en-US" b="1" dirty="0">
                <a:solidFill>
                  <a:srgbClr val="2C326F"/>
                </a:solidFill>
                <a:latin typeface="Georgia Pro" panose="02040502050405020303" pitchFamily="18" charset="0"/>
              </a:rPr>
              <a:t>Alternative Hypothesis </a:t>
            </a:r>
            <a:r>
              <a:rPr lang="en-US" dirty="0">
                <a:latin typeface="Georgia Pro" panose="02040502050405020303" pitchFamily="18" charset="0"/>
              </a:rPr>
              <a:t>– An alternative hypothesis would be considered valid if the null hypothesis is fallacious. The evidence that is present in the trial is basically the data and the statistical computations that accompany it. The alternative hypothesis testing is denoted by H1or Ha.</a:t>
            </a:r>
            <a:endParaRPr lang="en-IN" dirty="0">
              <a:latin typeface="Georgia Pro" panose="020405020504050203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Hypothesis Testing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10343"/>
            <a:ext cx="10515600" cy="4539704"/>
          </a:xfrm>
          <a:prstGeom prst="rect">
            <a:avLst/>
          </a:prstGeom>
          <a:noFill/>
        </p:spPr>
        <p:txBody>
          <a:bodyPr wrap="square">
            <a:spAutoFit/>
          </a:bodyPr>
          <a:lstStyle/>
          <a:p>
            <a:pPr marL="285750" indent="-285750" algn="just">
              <a:buFont typeface="Arial" panose="020B0604020202020204" pitchFamily="34" charset="0"/>
              <a:buChar char="•"/>
            </a:pPr>
            <a:r>
              <a:rPr lang="en-US" sz="1700" dirty="0">
                <a:latin typeface="Georgia Pro" panose="02040502050405020303" pitchFamily="18" charset="0"/>
              </a:rPr>
              <a:t>Hypothesis testing is conducted in the following manner:</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800100" lvl="1" indent="-342900" algn="just">
              <a:buFont typeface="+mj-lt"/>
              <a:buAutoNum type="arabicPeriod"/>
            </a:pPr>
            <a:r>
              <a:rPr lang="en-US" sz="1700" dirty="0">
                <a:solidFill>
                  <a:srgbClr val="2C326F"/>
                </a:solidFill>
                <a:latin typeface="Georgia Pro" panose="02040502050405020303" pitchFamily="18" charset="0"/>
              </a:rPr>
              <a:t>State the Hypotheses </a:t>
            </a:r>
            <a:r>
              <a:rPr lang="en-US" sz="1700" dirty="0">
                <a:latin typeface="Georgia Pro" panose="02040502050405020303" pitchFamily="18" charset="0"/>
              </a:rPr>
              <a:t>– Stating the null and alternative hypotheses.</a:t>
            </a:r>
            <a:endParaRPr lang="en-US" sz="1700" dirty="0">
              <a:latin typeface="Georgia Pro" panose="02040502050405020303" pitchFamily="18" charset="0"/>
            </a:endParaRPr>
          </a:p>
          <a:p>
            <a:pPr marL="800100" lvl="1" indent="-342900" algn="just">
              <a:buFont typeface="+mj-lt"/>
              <a:buAutoNum type="arabicPeriod"/>
            </a:pPr>
            <a:r>
              <a:rPr lang="en-US" sz="1700" dirty="0">
                <a:solidFill>
                  <a:srgbClr val="2C326F"/>
                </a:solidFill>
                <a:latin typeface="Georgia Pro" panose="02040502050405020303" pitchFamily="18" charset="0"/>
              </a:rPr>
              <a:t>Formulate an Analysis Plan </a:t>
            </a:r>
            <a:r>
              <a:rPr lang="en-US" sz="1700" dirty="0">
                <a:latin typeface="Georgia Pro" panose="02040502050405020303" pitchFamily="18" charset="0"/>
              </a:rPr>
              <a:t>– The formulation of an analysis plan is a crucial step in this stage.</a:t>
            </a:r>
            <a:endParaRPr lang="en-US" sz="1700" dirty="0">
              <a:latin typeface="Georgia Pro" panose="02040502050405020303" pitchFamily="18" charset="0"/>
            </a:endParaRPr>
          </a:p>
          <a:p>
            <a:pPr marL="800100" lvl="1" indent="-342900" algn="just">
              <a:buFont typeface="+mj-lt"/>
              <a:buAutoNum type="arabicPeriod"/>
            </a:pPr>
            <a:r>
              <a:rPr lang="en-US" sz="1700" dirty="0">
                <a:solidFill>
                  <a:srgbClr val="2C326F"/>
                </a:solidFill>
                <a:latin typeface="Georgia Pro" panose="02040502050405020303" pitchFamily="18" charset="0"/>
              </a:rPr>
              <a:t>Analyze Sample Data </a:t>
            </a:r>
            <a:r>
              <a:rPr lang="en-US" sz="1700" dirty="0">
                <a:latin typeface="Georgia Pro" panose="02040502050405020303" pitchFamily="18" charset="0"/>
              </a:rPr>
              <a:t>– Calculation and interpretation of the test statistic, as described in the analysis plan.</a:t>
            </a:r>
            <a:endParaRPr lang="en-US" sz="1700" dirty="0">
              <a:latin typeface="Georgia Pro" panose="02040502050405020303" pitchFamily="18" charset="0"/>
            </a:endParaRPr>
          </a:p>
          <a:p>
            <a:pPr marL="800100" lvl="1" indent="-342900" algn="just">
              <a:buFont typeface="+mj-lt"/>
              <a:buAutoNum type="arabicPeriod"/>
            </a:pPr>
            <a:r>
              <a:rPr lang="en-US" sz="1700" dirty="0">
                <a:solidFill>
                  <a:srgbClr val="2C326F"/>
                </a:solidFill>
                <a:latin typeface="Georgia Pro" panose="02040502050405020303" pitchFamily="18" charset="0"/>
              </a:rPr>
              <a:t>Interpret Results </a:t>
            </a:r>
            <a:r>
              <a:rPr lang="en-US" sz="1700" dirty="0">
                <a:latin typeface="Georgia Pro" panose="02040502050405020303" pitchFamily="18" charset="0"/>
              </a:rPr>
              <a:t>– Application of the decision rule described in the analysis plan.</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285750" indent="-285750" algn="just">
              <a:buFont typeface="Arial" panose="020B0604020202020204" pitchFamily="34" charset="0"/>
              <a:buChar char="•"/>
            </a:pPr>
            <a:r>
              <a:rPr lang="en-US" sz="1700" dirty="0">
                <a:latin typeface="Georgia Pro" panose="02040502050405020303" pitchFamily="18" charset="0"/>
              </a:rPr>
              <a:t>Hypothesis testing ultimately uses a p-value to weigh the strength of the evidence or in other words what the data are about the population. The p-value ranges between 0 and 1. It can be interpreted in the following way:</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742950" lvl="1" indent="-285750" algn="just">
              <a:buFont typeface="Courier New" panose="02070309020205020404" pitchFamily="49" charset="0"/>
              <a:buChar char="o"/>
            </a:pPr>
            <a:r>
              <a:rPr lang="en-US" sz="1700" dirty="0">
                <a:latin typeface="Georgia Pro" panose="02040502050405020303" pitchFamily="18" charset="0"/>
              </a:rPr>
              <a:t>A small p-value (typically ≤ 0.05) indicates strong evidence against the null hypothesis, so you reject it.</a:t>
            </a:r>
            <a:endParaRPr lang="en-US" sz="1700" dirty="0">
              <a:latin typeface="Georgia Pro" panose="02040502050405020303" pitchFamily="18" charset="0"/>
            </a:endParaRPr>
          </a:p>
          <a:p>
            <a:pPr marL="742950" lvl="1" indent="-285750" algn="just">
              <a:buFont typeface="Courier New" panose="02070309020205020404" pitchFamily="49" charset="0"/>
              <a:buChar char="o"/>
            </a:pPr>
            <a:r>
              <a:rPr lang="en-US" sz="1700" dirty="0">
                <a:latin typeface="Georgia Pro" panose="02040502050405020303" pitchFamily="18" charset="0"/>
              </a:rPr>
              <a:t>A large p-value (&gt; 0.05) indicates weak evidence against the null hypothesis, so you fail to reject it.</a:t>
            </a:r>
            <a:endParaRPr lang="en-US" sz="1700" dirty="0">
              <a:latin typeface="Georgia Pro" panose="02040502050405020303" pitchFamily="18" charset="0"/>
            </a:endParaRPr>
          </a:p>
          <a:p>
            <a:pPr marL="285750" indent="-285750" algn="just">
              <a:buFont typeface="Arial" panose="020B0604020202020204" pitchFamily="34" charset="0"/>
              <a:buChar char="•"/>
            </a:pPr>
            <a:endParaRPr lang="en-US" sz="1700" dirty="0">
              <a:latin typeface="Georgia Pro" panose="02040502050405020303" pitchFamily="18" charset="0"/>
            </a:endParaRPr>
          </a:p>
          <a:p>
            <a:pPr marL="285750" indent="-285750" algn="just">
              <a:buFont typeface="Arial" panose="020B0604020202020204" pitchFamily="34" charset="0"/>
              <a:buChar char="•"/>
            </a:pPr>
            <a:r>
              <a:rPr lang="en-US" sz="1700" dirty="0">
                <a:latin typeface="Georgia Pro" panose="02040502050405020303" pitchFamily="18" charset="0"/>
              </a:rPr>
              <a:t>A p-value very close to the cutoff (0.05) is considered to be marginal and could go either way.</a:t>
            </a:r>
            <a:endParaRPr lang="en-IN" sz="1700" dirty="0">
              <a:latin typeface="Georgia Pro" panose="020405020504050203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Hypothesis Testing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10343"/>
            <a:ext cx="10515600" cy="3789627"/>
          </a:xfrm>
          <a:prstGeom prst="rect">
            <a:avLst/>
          </a:prstGeom>
          <a:noFill/>
        </p:spPr>
        <p:txBody>
          <a:bodyPr wrap="square">
            <a:spAutoFit/>
          </a:bodyPr>
          <a:lstStyle/>
          <a:p>
            <a:pPr algn="just">
              <a:lnSpc>
                <a:spcPct val="150000"/>
              </a:lnSpc>
            </a:pPr>
            <a:r>
              <a:rPr lang="en-US" dirty="0">
                <a:latin typeface="Georgia Pro" panose="02040502050405020303" pitchFamily="18" charset="0"/>
              </a:rPr>
              <a:t>The two types of error that can occur from the hypothesis testing:</a:t>
            </a:r>
            <a:endParaRPr lang="en-US" dirty="0">
              <a:latin typeface="Georgia Pro" panose="02040502050405020303" pitchFamily="18" charset="0"/>
            </a:endParaRPr>
          </a:p>
          <a:p>
            <a:pPr marL="285750" indent="-285750" algn="just">
              <a:lnSpc>
                <a:spcPct val="150000"/>
              </a:lnSpc>
              <a:buFont typeface="Arial" panose="020B0604020202020204" pitchFamily="34" charset="0"/>
              <a:buChar char="•"/>
            </a:pP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r>
              <a:rPr lang="en-US" b="1" dirty="0">
                <a:solidFill>
                  <a:srgbClr val="2C326F"/>
                </a:solidFill>
                <a:latin typeface="Georgia Pro" panose="02040502050405020303" pitchFamily="18" charset="0"/>
              </a:rPr>
              <a:t>Type I Error </a:t>
            </a:r>
            <a:r>
              <a:rPr lang="en-US" dirty="0">
                <a:latin typeface="Georgia Pro" panose="02040502050405020303" pitchFamily="18" charset="0"/>
              </a:rPr>
              <a:t>– Type I error occurs we rejects a null hypothesis when it is true. The term significance level is used to express the probability of Type I error while testing the hypothesis. The significance level is represented by the symbol α (alpha).</a:t>
            </a: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r>
              <a:rPr lang="en-US" b="1" dirty="0">
                <a:solidFill>
                  <a:srgbClr val="2C326F"/>
                </a:solidFill>
                <a:latin typeface="Georgia Pro" panose="02040502050405020303" pitchFamily="18" charset="0"/>
              </a:rPr>
              <a:t>Type II Error </a:t>
            </a:r>
            <a:r>
              <a:rPr lang="en-US" dirty="0">
                <a:latin typeface="Georgia Pro" panose="02040502050405020303" pitchFamily="18" charset="0"/>
              </a:rPr>
              <a:t>– Accepting a false null hypothesis H0 is referred to as the Type II error. The term power of the test is used to express the probability of Type II error while testing hypothesis. The power of the test is represented by the symbol β (beta).</a:t>
            </a:r>
            <a:endParaRPr lang="en-IN" dirty="0">
              <a:latin typeface="Georgia Pro" panose="020405020504050203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4" name="TextBox 3"/>
          <p:cNvSpPr txBox="1"/>
          <p:nvPr/>
        </p:nvSpPr>
        <p:spPr>
          <a:xfrm>
            <a:off x="979714" y="1296955"/>
            <a:ext cx="10263674" cy="1380763"/>
          </a:xfrm>
          <a:prstGeom prst="rect">
            <a:avLst/>
          </a:prstGeom>
          <a:noFill/>
        </p:spPr>
        <p:txBody>
          <a:bodyPr wrap="square">
            <a:spAutoFit/>
          </a:bodyPr>
          <a:lstStyle/>
          <a:p>
            <a:pPr marL="0" marR="0" algn="just">
              <a:lnSpc>
                <a:spcPct val="125000"/>
              </a:lnSpc>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“Does drinking a cup of coffee before an exam improve students' test performance?”</a:t>
            </a:r>
            <a:endParaRPr lang="en-IN" sz="1800" dirty="0">
              <a:effectLst/>
              <a:latin typeface="Times New Roman" panose="02020603050405020304" pitchFamily="18" charset="0"/>
              <a:ea typeface="Times New Roman" panose="02020603050405020304" pitchFamily="18" charset="0"/>
            </a:endParaRPr>
          </a:p>
          <a:p>
            <a:pPr marL="0" marR="0" algn="just">
              <a:lnSpc>
                <a:spcPct val="125000"/>
              </a:lnSpc>
              <a:spcBef>
                <a:spcPts val="400"/>
              </a:spcBef>
              <a:spcAft>
                <a:spcPts val="400"/>
              </a:spcAft>
            </a:pPr>
            <a:r>
              <a:rPr lang="en-IN" sz="4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0" algn="just">
              <a:lnSpc>
                <a:spcPct val="125000"/>
              </a:lnSpc>
              <a:spcBef>
                <a:spcPts val="400"/>
              </a:spcBef>
              <a:spcAft>
                <a:spcPts val="400"/>
              </a:spcAft>
            </a:pPr>
            <a:r>
              <a:rPr lang="en-IN" sz="1800" dirty="0">
                <a:solidFill>
                  <a:srgbClr val="000000"/>
                </a:solidFill>
                <a:effectLst/>
                <a:latin typeface="Times New Roman" panose="02020603050405020304" pitchFamily="18" charset="0"/>
                <a:ea typeface="Times New Roman" panose="02020603050405020304" pitchFamily="18" charset="0"/>
              </a:rPr>
              <a:t>Draw null and alternative hypothesis for given question. Also, If the p-value obtained after hypothesis testing is 0.03 (at Significance level = 0.05) then what will be the conclusion?</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5" name="TextBox 4"/>
          <p:cNvSpPr txBox="1"/>
          <p:nvPr/>
        </p:nvSpPr>
        <p:spPr>
          <a:xfrm>
            <a:off x="838200" y="671804"/>
            <a:ext cx="10515600" cy="2543132"/>
          </a:xfrm>
          <a:prstGeom prst="rect">
            <a:avLst/>
          </a:prstGeom>
          <a:noFill/>
        </p:spPr>
        <p:txBody>
          <a:bodyPr wrap="square">
            <a:spAutoFit/>
          </a:bodyPr>
          <a:lstStyle/>
          <a:p>
            <a:pPr algn="just">
              <a:lnSpc>
                <a:spcPct val="150000"/>
              </a:lnSpc>
            </a:pPr>
            <a:r>
              <a:rPr lang="en-US" b="1" dirty="0">
                <a:latin typeface="Georgia Pro" panose="02040502050405020303" pitchFamily="18" charset="0"/>
              </a:rPr>
              <a:t>One Sample T-Testing</a:t>
            </a:r>
            <a:endParaRPr lang="en-US" b="1"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dirty="0">
                <a:latin typeface="Georgia Pro" panose="02040502050405020303" pitchFamily="18" charset="0"/>
              </a:rPr>
              <a:t>One sample T-Testing approach collects a huge amount of data and tests it on random samples. To perform T-Test normally distributed data is required. </a:t>
            </a:r>
            <a:endParaRPr lang="en-US" dirty="0">
              <a:latin typeface="Georgia Pro" panose="02040502050405020303" pitchFamily="18" charset="0"/>
            </a:endParaRPr>
          </a:p>
          <a:p>
            <a:pPr marL="285750" indent="-285750" algn="just">
              <a:lnSpc>
                <a:spcPct val="150000"/>
              </a:lnSpc>
              <a:buFont typeface="Arial" panose="020B0604020202020204" pitchFamily="34" charset="0"/>
              <a:buChar char="•"/>
            </a:pPr>
            <a:endParaRPr lang="en-US"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dirty="0">
                <a:latin typeface="Georgia Pro" panose="02040502050405020303" pitchFamily="18" charset="0"/>
              </a:rPr>
              <a:t>This test is used to test the mean of the sample with the population. For example, the height of persons living in an area is different or identical to other persons living in other areas.</a:t>
            </a:r>
            <a:endParaRPr lang="en-IN" dirty="0">
              <a:latin typeface="Georgia Pro" panose="02040502050405020303" pitchFamily="18" charset="0"/>
            </a:endParaRPr>
          </a:p>
        </p:txBody>
      </p:sp>
      <p:sp>
        <p:nvSpPr>
          <p:cNvPr id="8" name="TextBox 7"/>
          <p:cNvSpPr txBox="1"/>
          <p:nvPr/>
        </p:nvSpPr>
        <p:spPr>
          <a:xfrm>
            <a:off x="3203510" y="3643065"/>
            <a:ext cx="5784980" cy="2031325"/>
          </a:xfrm>
          <a:prstGeom prst="rect">
            <a:avLst/>
          </a:prstGeom>
          <a:noFill/>
        </p:spPr>
        <p:txBody>
          <a:bodyPr wrap="square">
            <a:spAutoFit/>
          </a:bodyPr>
          <a:lstStyle/>
          <a:p>
            <a:r>
              <a:rPr lang="en-IN" sz="1800" dirty="0">
                <a:solidFill>
                  <a:srgbClr val="8000FF"/>
                </a:solidFill>
                <a:effectLst/>
                <a:latin typeface="Courier New" panose="02070309020205020404" pitchFamily="49" charset="0"/>
              </a:rPr>
              <a:t>help</a:t>
            </a:r>
            <a:r>
              <a:rPr lang="en-IN" sz="1800" b="1" dirty="0">
                <a:solidFill>
                  <a:srgbClr val="000080"/>
                </a:solidFill>
                <a:effectLst/>
                <a:latin typeface="Courier New" panose="02070309020205020404" pitchFamily="49" charset="0"/>
              </a:rPr>
              <a:t>(</a:t>
            </a:r>
            <a:r>
              <a:rPr lang="en-IN" sz="1800" dirty="0">
                <a:solidFill>
                  <a:srgbClr val="808080"/>
                </a:solidFill>
                <a:effectLst/>
                <a:latin typeface="Courier New" panose="02070309020205020404" pitchFamily="49" charset="0"/>
              </a:rPr>
              <a:t>"</a:t>
            </a:r>
            <a:r>
              <a:rPr lang="en-IN" sz="1800" dirty="0" err="1">
                <a:solidFill>
                  <a:srgbClr val="808080"/>
                </a:solidFill>
                <a:effectLst/>
                <a:latin typeface="Courier New" panose="02070309020205020404" pitchFamily="49" charset="0"/>
              </a:rPr>
              <a:t>t.test</a:t>
            </a:r>
            <a:r>
              <a:rPr lang="en-IN" sz="1800" dirty="0">
                <a:solidFill>
                  <a:srgbClr val="808080"/>
                </a:solidFill>
                <a:effectLst/>
                <a:latin typeface="Courier New" panose="02070309020205020404" pitchFamily="49" charset="0"/>
              </a:rPr>
              <a:t>"</a:t>
            </a:r>
            <a:r>
              <a:rPr lang="en-IN" sz="1800" b="1" dirty="0">
                <a:solidFill>
                  <a:srgbClr val="000080"/>
                </a:solidFill>
                <a:effectLst/>
                <a:latin typeface="Courier New" panose="02070309020205020404" pitchFamily="49" charset="0"/>
              </a:rPr>
              <a:t>)</a:t>
            </a:r>
            <a:endParaRPr lang="en-IN" sz="1800" b="1" dirty="0">
              <a:solidFill>
                <a:srgbClr val="000080"/>
              </a:solidFill>
              <a:effectLst/>
              <a:latin typeface="Courier New" panose="02070309020205020404" pitchFamily="49" charset="0"/>
            </a:endParaRPr>
          </a:p>
          <a:p>
            <a:endParaRPr lang="en-US" sz="1800" dirty="0">
              <a:solidFill>
                <a:srgbClr val="008000"/>
              </a:solidFill>
              <a:effectLst/>
              <a:latin typeface="Courier New" panose="02070309020205020404" pitchFamily="49" charset="0"/>
            </a:endParaRPr>
          </a:p>
          <a:p>
            <a:r>
              <a:rPr lang="en-US" sz="1800" dirty="0">
                <a:solidFill>
                  <a:srgbClr val="008000"/>
                </a:solidFill>
                <a:effectLst/>
                <a:latin typeface="Courier New" panose="02070309020205020404" pitchFamily="49" charset="0"/>
              </a:rPr>
              <a:t># Defining sample vector</a:t>
            </a:r>
            <a:r>
              <a:rPr lang="en-US" sz="1800" dirty="0">
                <a:solidFill>
                  <a:srgbClr val="000000"/>
                </a:solidFill>
                <a:effectLst/>
                <a:latin typeface="Courier New" panose="02070309020205020404" pitchFamily="49" charset="0"/>
              </a:rPr>
              <a:t> </a:t>
            </a:r>
            <a:endParaRPr lang="en-US" sz="1800" dirty="0">
              <a:solidFill>
                <a:srgbClr val="000000"/>
              </a:solidFill>
              <a:effectLst/>
              <a:latin typeface="Courier New" panose="02070309020205020404" pitchFamily="49" charset="0"/>
            </a:endParaRPr>
          </a:p>
          <a:p>
            <a:r>
              <a:rPr lang="en-US" sz="1800" dirty="0">
                <a:solidFill>
                  <a:srgbClr val="000000"/>
                </a:solidFill>
                <a:effectLst/>
                <a:latin typeface="Courier New" panose="02070309020205020404" pitchFamily="49" charset="0"/>
              </a:rPr>
              <a:t>x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dirty="0" err="1">
                <a:solidFill>
                  <a:srgbClr val="8000FF"/>
                </a:solidFill>
                <a:effectLst/>
                <a:latin typeface="Courier New" panose="02070309020205020404" pitchFamily="49" charset="0"/>
              </a:rPr>
              <a:t>rnorm</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100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endParaRPr lang="en-US" sz="1800" dirty="0">
              <a:solidFill>
                <a:srgbClr val="000000"/>
              </a:solidFill>
              <a:effectLst/>
              <a:latin typeface="Courier New" panose="02070309020205020404" pitchFamily="49" charset="0"/>
            </a:endParaRPr>
          </a:p>
          <a:p>
            <a:endParaRPr lang="en-US" dirty="0">
              <a:solidFill>
                <a:srgbClr val="000000"/>
              </a:solidFill>
              <a:latin typeface="Courier New" panose="02070309020205020404" pitchFamily="49" charset="0"/>
            </a:endParaRPr>
          </a:p>
          <a:p>
            <a:r>
              <a:rPr lang="en-US" sz="1800" dirty="0">
                <a:solidFill>
                  <a:srgbClr val="008000"/>
                </a:solidFill>
                <a:effectLst/>
                <a:latin typeface="Courier New" panose="02070309020205020404" pitchFamily="49" charset="0"/>
              </a:rPr>
              <a:t># One Sample T-Test</a:t>
            </a:r>
            <a:r>
              <a:rPr lang="en-US" sz="1800" dirty="0">
                <a:solidFill>
                  <a:srgbClr val="000000"/>
                </a:solidFill>
                <a:effectLst/>
                <a:latin typeface="Courier New" panose="02070309020205020404" pitchFamily="49" charset="0"/>
              </a:rPr>
              <a:t> </a:t>
            </a:r>
            <a:endParaRPr lang="en-US" sz="1800" dirty="0">
              <a:solidFill>
                <a:srgbClr val="000000"/>
              </a:solidFill>
              <a:effectLst/>
              <a:latin typeface="Courier New" panose="02070309020205020404" pitchFamily="49" charset="0"/>
            </a:endParaRPr>
          </a:p>
          <a:p>
            <a:r>
              <a:rPr lang="en-US" sz="1800" dirty="0" err="1">
                <a:solidFill>
                  <a:srgbClr val="000000"/>
                </a:solidFill>
                <a:effectLst/>
                <a:latin typeface="Courier New" panose="02070309020205020404" pitchFamily="49" charset="0"/>
              </a:rPr>
              <a:t>t.test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x, mu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FF8000"/>
                </a:solidFill>
                <a:effectLst/>
                <a:latin typeface="Courier New" panose="02070309020205020404" pitchFamily="49" charset="0"/>
              </a:rPr>
              <a:t>5</a:t>
            </a:r>
            <a:r>
              <a:rPr lang="en-US" sz="1800" b="1" dirty="0">
                <a:solidFill>
                  <a:srgbClr val="000080"/>
                </a:solidFill>
                <a:effectLst/>
                <a:latin typeface="Courier New" panose="02070309020205020404" pitchFamily="49" charset="0"/>
              </a:rPr>
              <a:t>)</a:t>
            </a:r>
            <a:endParaRPr lang="en-US" dirty="0">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5" name="TextBox 4"/>
          <p:cNvSpPr txBox="1"/>
          <p:nvPr/>
        </p:nvSpPr>
        <p:spPr>
          <a:xfrm>
            <a:off x="838200" y="671804"/>
            <a:ext cx="10515600" cy="881139"/>
          </a:xfrm>
          <a:prstGeom prst="rect">
            <a:avLst/>
          </a:prstGeom>
          <a:noFill/>
        </p:spPr>
        <p:txBody>
          <a:bodyPr wrap="square">
            <a:spAutoFit/>
          </a:bodyPr>
          <a:lstStyle/>
          <a:p>
            <a:pPr algn="just">
              <a:lnSpc>
                <a:spcPct val="150000"/>
              </a:lnSpc>
            </a:pPr>
            <a:r>
              <a:rPr lang="en-US" b="1" dirty="0">
                <a:latin typeface="Georgia Pro" panose="02040502050405020303" pitchFamily="18" charset="0"/>
              </a:rPr>
              <a:t>Two Sample T-Testing</a:t>
            </a:r>
            <a:endParaRPr lang="en-US" b="1"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dirty="0">
                <a:latin typeface="Georgia Pro" panose="02040502050405020303" pitchFamily="18" charset="0"/>
              </a:rPr>
              <a:t>In two sample T-Testing, the sample vectors are compared</a:t>
            </a:r>
            <a:endParaRPr lang="en-IN" dirty="0">
              <a:latin typeface="Georgia Pro" panose="02040502050405020303" pitchFamily="18" charset="0"/>
            </a:endParaRPr>
          </a:p>
        </p:txBody>
      </p:sp>
      <p:sp>
        <p:nvSpPr>
          <p:cNvPr id="8" name="TextBox 7"/>
          <p:cNvSpPr txBox="1"/>
          <p:nvPr/>
        </p:nvSpPr>
        <p:spPr>
          <a:xfrm>
            <a:off x="3306146" y="2206151"/>
            <a:ext cx="5784980" cy="2550698"/>
          </a:xfrm>
          <a:prstGeom prst="rect">
            <a:avLst/>
          </a:prstGeom>
          <a:noFill/>
        </p:spPr>
        <p:txBody>
          <a:bodyPr wrap="square">
            <a:spAutoFit/>
          </a:bodyPr>
          <a:lstStyle/>
          <a:p>
            <a:pPr>
              <a:lnSpc>
                <a:spcPct val="150000"/>
              </a:lnSpc>
            </a:pPr>
            <a:r>
              <a:rPr lang="en-US" sz="1800" dirty="0">
                <a:solidFill>
                  <a:srgbClr val="008000"/>
                </a:solidFill>
                <a:effectLst/>
                <a:latin typeface="Courier New" panose="02070309020205020404" pitchFamily="49" charset="0"/>
              </a:rPr>
              <a:t># Defining sample vector</a:t>
            </a:r>
            <a:r>
              <a:rPr lang="en-US" sz="1800" dirty="0">
                <a:solidFill>
                  <a:srgbClr val="000000"/>
                </a:solidFill>
                <a:effectLst/>
                <a:latin typeface="Courier New" panose="02070309020205020404" pitchFamily="49" charset="0"/>
              </a:rPr>
              <a:t> </a:t>
            </a:r>
            <a:endParaRPr lang="en-US" dirty="0">
              <a:solidFill>
                <a:srgbClr val="000000"/>
              </a:solidFill>
              <a:latin typeface="Courier New" panose="02070309020205020404" pitchFamily="49" charset="0"/>
            </a:endParaRPr>
          </a:p>
          <a:p>
            <a:pPr>
              <a:lnSpc>
                <a:spcPct val="150000"/>
              </a:lnSpc>
            </a:pPr>
            <a:r>
              <a:rPr lang="en-US" sz="1800" dirty="0">
                <a:solidFill>
                  <a:srgbClr val="000000"/>
                </a:solidFill>
                <a:effectLst/>
                <a:latin typeface="Courier New" panose="02070309020205020404" pitchFamily="49" charset="0"/>
              </a:rPr>
              <a:t>x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dirty="0" err="1">
                <a:solidFill>
                  <a:srgbClr val="8000FF"/>
                </a:solidFill>
                <a:effectLst/>
                <a:latin typeface="Courier New" panose="02070309020205020404" pitchFamily="49" charset="0"/>
              </a:rPr>
              <a:t>rnorm</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100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endParaRPr lang="en-US" dirty="0">
              <a:solidFill>
                <a:srgbClr val="000000"/>
              </a:solidFill>
              <a:latin typeface="Courier New" panose="02070309020205020404" pitchFamily="49" charset="0"/>
            </a:endParaRPr>
          </a:p>
          <a:p>
            <a:pPr>
              <a:lnSpc>
                <a:spcPct val="150000"/>
              </a:lnSpc>
            </a:pPr>
            <a:r>
              <a:rPr lang="en-US" sz="1800" dirty="0">
                <a:solidFill>
                  <a:srgbClr val="000000"/>
                </a:solidFill>
                <a:effectLst/>
                <a:latin typeface="Courier New" panose="02070309020205020404" pitchFamily="49" charset="0"/>
              </a:rPr>
              <a:t>y </a:t>
            </a:r>
            <a:r>
              <a:rPr lang="en-US" sz="1800" b="1" dirty="0">
                <a:solidFill>
                  <a:srgbClr val="000080"/>
                </a:solidFill>
                <a:effectLst/>
                <a:latin typeface="Courier New" panose="02070309020205020404" pitchFamily="49" charset="0"/>
              </a:rPr>
              <a:t>&lt;-</a:t>
            </a:r>
            <a:r>
              <a:rPr lang="en-US" sz="1800" dirty="0">
                <a:solidFill>
                  <a:srgbClr val="000000"/>
                </a:solidFill>
                <a:effectLst/>
                <a:latin typeface="Courier New" panose="02070309020205020404" pitchFamily="49" charset="0"/>
              </a:rPr>
              <a:t> </a:t>
            </a:r>
            <a:r>
              <a:rPr lang="en-US" sz="1800" dirty="0" err="1">
                <a:solidFill>
                  <a:srgbClr val="8000FF"/>
                </a:solidFill>
                <a:effectLst/>
                <a:latin typeface="Courier New" panose="02070309020205020404" pitchFamily="49" charset="0"/>
              </a:rPr>
              <a:t>rnorm</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100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endParaRPr lang="en-US" sz="1800" dirty="0">
              <a:solidFill>
                <a:srgbClr val="000000"/>
              </a:solidFill>
              <a:effectLst/>
              <a:latin typeface="Courier New" panose="02070309020205020404" pitchFamily="49" charset="0"/>
            </a:endParaRPr>
          </a:p>
          <a:p>
            <a:pPr>
              <a:lnSpc>
                <a:spcPct val="150000"/>
              </a:lnSpc>
            </a:pPr>
            <a:endParaRPr lang="en-US" dirty="0">
              <a:solidFill>
                <a:srgbClr val="000000"/>
              </a:solidFill>
              <a:latin typeface="Courier New" panose="02070309020205020404" pitchFamily="49" charset="0"/>
            </a:endParaRPr>
          </a:p>
          <a:p>
            <a:pPr>
              <a:lnSpc>
                <a:spcPct val="150000"/>
              </a:lnSpc>
            </a:pPr>
            <a:r>
              <a:rPr lang="en-US" sz="1800" dirty="0">
                <a:solidFill>
                  <a:srgbClr val="008000"/>
                </a:solidFill>
                <a:effectLst/>
                <a:latin typeface="Courier New" panose="02070309020205020404" pitchFamily="49" charset="0"/>
              </a:rPr>
              <a:t># Two Sample T-Test</a:t>
            </a:r>
            <a:r>
              <a:rPr lang="en-US" sz="1800" dirty="0">
                <a:solidFill>
                  <a:srgbClr val="000000"/>
                </a:solidFill>
                <a:effectLst/>
                <a:latin typeface="Courier New" panose="02070309020205020404" pitchFamily="49" charset="0"/>
              </a:rPr>
              <a:t> </a:t>
            </a:r>
            <a:endParaRPr lang="en-US" dirty="0">
              <a:solidFill>
                <a:srgbClr val="000000"/>
              </a:solidFill>
              <a:latin typeface="Courier New" panose="02070309020205020404" pitchFamily="49" charset="0"/>
            </a:endParaRPr>
          </a:p>
          <a:p>
            <a:pPr>
              <a:lnSpc>
                <a:spcPct val="150000"/>
              </a:lnSpc>
            </a:pPr>
            <a:r>
              <a:rPr lang="en-US" sz="1800" dirty="0" err="1">
                <a:solidFill>
                  <a:srgbClr val="000000"/>
                </a:solidFill>
                <a:effectLst/>
                <a:latin typeface="Courier New" panose="02070309020205020404" pitchFamily="49" charset="0"/>
              </a:rPr>
              <a:t>t.test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x, y</a:t>
            </a:r>
            <a:r>
              <a:rPr lang="en-US" sz="1800" b="1" dirty="0">
                <a:solidFill>
                  <a:srgbClr val="000080"/>
                </a:solidFill>
                <a:effectLst/>
                <a:latin typeface="Courier New" panose="02070309020205020404" pitchFamily="49" charset="0"/>
              </a:rPr>
              <a:t>)</a:t>
            </a:r>
            <a:endParaRPr lang="en-US" sz="1800" dirty="0">
              <a:solidFill>
                <a:srgbClr val="000000"/>
              </a:solidFill>
              <a:effectLst/>
              <a:latin typeface="Courier New" panose="02070309020205020404" pitchFamily="49"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Difference of Means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581739"/>
            <a:ext cx="10515600" cy="1077218"/>
          </a:xfrm>
          <a:prstGeom prst="rect">
            <a:avLst/>
          </a:prstGeom>
          <a:noFill/>
        </p:spPr>
        <p:txBody>
          <a:bodyPr wrap="square">
            <a:spAutoFit/>
          </a:bodyPr>
          <a:lstStyle/>
          <a:p>
            <a:r>
              <a:rPr lang="en-IN" sz="1600" b="1" u="sng" dirty="0">
                <a:latin typeface="Georgia Pro" panose="02040502050405020303" pitchFamily="18" charset="0"/>
                <a:hlinkClick r:id="rId1"/>
              </a:rPr>
              <a:t>Reference: </a:t>
            </a:r>
            <a:endParaRPr lang="en-IN" sz="1600" b="1" u="sng" dirty="0">
              <a:latin typeface="Georgia Pro" panose="02040502050405020303" pitchFamily="18" charset="0"/>
            </a:endParaRPr>
          </a:p>
          <a:p>
            <a:endParaRPr lang="en-IN" sz="1600" dirty="0">
              <a:solidFill>
                <a:srgbClr val="0563C1"/>
              </a:solidFill>
              <a:latin typeface="Georgia Pro" panose="02040502050405020303" pitchFamily="18" charset="0"/>
              <a:hlinkClick r:id="rId1"/>
            </a:endParaRPr>
          </a:p>
          <a:p>
            <a:r>
              <a:rPr lang="en-IN" sz="1600" dirty="0">
                <a:solidFill>
                  <a:srgbClr val="0563C1"/>
                </a:solidFill>
                <a:latin typeface="Georgia Pro" panose="02040502050405020303" pitchFamily="18" charset="0"/>
                <a:hlinkClick r:id="rId1"/>
              </a:rPr>
              <a:t>https://stats.libretexts.org/Courses/Luther_College/Psyc_350%3ABehavioral_Statistics_(Toussaint)/08%3A_Tests_of_Means/8.03%3A_Difference_between_Two_Means</a:t>
            </a:r>
            <a:r>
              <a:rPr lang="en-IN" sz="1600" dirty="0">
                <a:latin typeface="Georgia Pro" panose="02040502050405020303" pitchFamily="18" charset="0"/>
              </a:rPr>
              <a:t> </a:t>
            </a:r>
            <a:endParaRPr lang="en-IN" sz="1600" dirty="0">
              <a:latin typeface="Georgia Pro" panose="02040502050405020303"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Wilcoxon Test</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55283"/>
            <a:ext cx="10657115" cy="5145896"/>
          </a:xfrm>
          <a:prstGeom prst="rect">
            <a:avLst/>
          </a:prstGeom>
          <a:noFill/>
        </p:spPr>
        <p:txBody>
          <a:bodyPr wrap="square">
            <a:spAutoFit/>
          </a:bodyPr>
          <a:lstStyle/>
          <a:p>
            <a:pPr marL="285750" indent="-285750" algn="just">
              <a:lnSpc>
                <a:spcPct val="114000"/>
              </a:lnSpc>
              <a:buSzPct val="125000"/>
              <a:buFont typeface="Arial" panose="020B0604020202020204" pitchFamily="34" charset="0"/>
              <a:buChar char="•"/>
            </a:pPr>
            <a:r>
              <a:rPr lang="en-US" sz="1700" dirty="0">
                <a:latin typeface="Georgia Pro" panose="02040502050405020303" pitchFamily="18" charset="0"/>
              </a:rPr>
              <a:t>The Student’s t-test requires that the distributions follow a normal distribution or if the sample size is large enough (usually n≥30, thanks to the central limit theorem)</a:t>
            </a:r>
            <a:endParaRPr lang="en-US" sz="1700" dirty="0">
              <a:latin typeface="Georgia Pro" panose="02040502050405020303" pitchFamily="18" charset="0"/>
            </a:endParaRPr>
          </a:p>
          <a:p>
            <a:pPr marL="285750" indent="-285750" algn="just">
              <a:lnSpc>
                <a:spcPct val="114000"/>
              </a:lnSpc>
              <a:buSzPct val="125000"/>
              <a:buFont typeface="Arial" panose="020B0604020202020204" pitchFamily="34" charset="0"/>
              <a:buChar char="•"/>
            </a:pPr>
            <a:endParaRPr lang="en-US" sz="1700" dirty="0">
              <a:latin typeface="Georgia Pro" panose="02040502050405020303" pitchFamily="18" charset="0"/>
            </a:endParaRPr>
          </a:p>
          <a:p>
            <a:pPr marL="285750" indent="-285750" algn="just">
              <a:lnSpc>
                <a:spcPct val="114000"/>
              </a:lnSpc>
              <a:buSzPct val="125000"/>
              <a:buFont typeface="Arial" panose="020B0604020202020204" pitchFamily="34" charset="0"/>
              <a:buChar char="•"/>
            </a:pPr>
            <a:r>
              <a:rPr lang="en-US" sz="1700" dirty="0">
                <a:latin typeface="Georgia Pro" panose="02040502050405020303" pitchFamily="18" charset="0"/>
              </a:rPr>
              <a:t>Wilcoxon test compare two groups when the normality assumption is violated</a:t>
            </a:r>
            <a:endParaRPr lang="en-US" sz="1700" dirty="0">
              <a:latin typeface="Georgia Pro" panose="02040502050405020303" pitchFamily="18" charset="0"/>
            </a:endParaRPr>
          </a:p>
          <a:p>
            <a:pPr marL="285750" indent="-285750" algn="just">
              <a:lnSpc>
                <a:spcPct val="114000"/>
              </a:lnSpc>
              <a:buSzPct val="125000"/>
              <a:buFont typeface="Arial" panose="020B0604020202020204" pitchFamily="34" charset="0"/>
              <a:buChar char="•"/>
            </a:pPr>
            <a:endParaRPr lang="en-IN" sz="1700" dirty="0">
              <a:latin typeface="Georgia Pro" panose="02040502050405020303" pitchFamily="18" charset="0"/>
            </a:endParaRPr>
          </a:p>
          <a:p>
            <a:pPr marL="285750" indent="-285750" algn="just">
              <a:lnSpc>
                <a:spcPct val="114000"/>
              </a:lnSpc>
              <a:buSzPct val="125000"/>
              <a:buFont typeface="Arial" panose="020B0604020202020204" pitchFamily="34" charset="0"/>
              <a:buChar char="•"/>
            </a:pPr>
            <a:r>
              <a:rPr lang="en-US" sz="1700" dirty="0">
                <a:latin typeface="Georgia Pro" panose="02040502050405020303" pitchFamily="18" charset="0"/>
              </a:rPr>
              <a:t>The Wilcoxon test is a </a:t>
            </a:r>
            <a:r>
              <a:rPr lang="en-US" sz="1700" i="1" dirty="0">
                <a:latin typeface="Georgia Pro" panose="02040502050405020303" pitchFamily="18" charset="0"/>
              </a:rPr>
              <a:t>non-parametric test</a:t>
            </a:r>
            <a:r>
              <a:rPr lang="en-US" sz="1700" dirty="0">
                <a:latin typeface="Georgia Pro" panose="02040502050405020303" pitchFamily="18" charset="0"/>
              </a:rPr>
              <a:t>, meaning that it does not rely on data belonging to any particular parametric family of probability distributions. </a:t>
            </a:r>
            <a:endParaRPr lang="en-US" sz="1700" dirty="0">
              <a:latin typeface="Georgia Pro" panose="02040502050405020303" pitchFamily="18" charset="0"/>
            </a:endParaRPr>
          </a:p>
          <a:p>
            <a:pPr marL="285750" indent="-285750" algn="just">
              <a:lnSpc>
                <a:spcPct val="114000"/>
              </a:lnSpc>
              <a:buSzPct val="125000"/>
              <a:buFont typeface="Arial" panose="020B0604020202020204" pitchFamily="34" charset="0"/>
              <a:buChar char="•"/>
            </a:pPr>
            <a:endParaRPr lang="en-US" sz="1700" dirty="0">
              <a:latin typeface="Georgia Pro" panose="02040502050405020303" pitchFamily="18" charset="0"/>
            </a:endParaRPr>
          </a:p>
          <a:p>
            <a:pPr marL="285750" indent="-285750" algn="just">
              <a:lnSpc>
                <a:spcPct val="114000"/>
              </a:lnSpc>
              <a:buSzPct val="125000"/>
              <a:buFont typeface="Arial" panose="020B0604020202020204" pitchFamily="34" charset="0"/>
              <a:buChar char="•"/>
            </a:pPr>
            <a:r>
              <a:rPr lang="en-US" sz="1700" dirty="0">
                <a:latin typeface="Georgia Pro" panose="02040502050405020303" pitchFamily="18" charset="0"/>
              </a:rPr>
              <a:t>There are actually two versions of the Wilcoxon test:</a:t>
            </a:r>
            <a:endParaRPr lang="en-US" sz="1700" dirty="0">
              <a:latin typeface="Georgia Pro" panose="02040502050405020303" pitchFamily="18" charset="0"/>
            </a:endParaRPr>
          </a:p>
          <a:p>
            <a:pPr marL="285750" indent="-285750" algn="just">
              <a:lnSpc>
                <a:spcPct val="114000"/>
              </a:lnSpc>
              <a:buFont typeface="Arial" panose="020B0604020202020204" pitchFamily="34" charset="0"/>
              <a:buChar char="•"/>
            </a:pPr>
            <a:endParaRPr lang="en-US" sz="1700" dirty="0">
              <a:latin typeface="Georgia Pro" panose="02040502050405020303" pitchFamily="18" charset="0"/>
            </a:endParaRPr>
          </a:p>
          <a:p>
            <a:pPr marL="742950" lvl="1" indent="-285750" algn="just">
              <a:lnSpc>
                <a:spcPct val="114000"/>
              </a:lnSpc>
              <a:buFont typeface="Courier New" panose="02070309020205020404" pitchFamily="49" charset="0"/>
              <a:buChar char="o"/>
            </a:pPr>
            <a:r>
              <a:rPr lang="en-US" sz="1700" b="1" dirty="0">
                <a:latin typeface="Georgia Pro" panose="02040502050405020303" pitchFamily="18" charset="0"/>
              </a:rPr>
              <a:t>Wilcoxon rank sum test </a:t>
            </a:r>
            <a:r>
              <a:rPr lang="en-US" sz="1700" dirty="0">
                <a:latin typeface="Georgia Pro" panose="02040502050405020303" pitchFamily="18" charset="0"/>
              </a:rPr>
              <a:t>(also referred as The Mann-</a:t>
            </a:r>
            <a:r>
              <a:rPr lang="en-US" sz="1700" dirty="0" err="1">
                <a:latin typeface="Georgia Pro" panose="02040502050405020303" pitchFamily="18" charset="0"/>
              </a:rPr>
              <a:t>Withney</a:t>
            </a:r>
            <a:r>
              <a:rPr lang="en-US" sz="1700" dirty="0">
                <a:latin typeface="Georgia Pro" panose="02040502050405020303" pitchFamily="18" charset="0"/>
              </a:rPr>
              <a:t>-Wilcoxon test</a:t>
            </a:r>
            <a:r>
              <a:rPr lang="en-US" sz="1700" b="1" dirty="0">
                <a:latin typeface="Georgia Pro" panose="02040502050405020303" pitchFamily="18" charset="0"/>
              </a:rPr>
              <a:t> </a:t>
            </a:r>
            <a:r>
              <a:rPr lang="en-US" sz="1700" dirty="0">
                <a:latin typeface="Georgia Pro" panose="02040502050405020303" pitchFamily="18" charset="0"/>
              </a:rPr>
              <a:t>or Mann-Whitney U test) is performed when the </a:t>
            </a:r>
            <a:r>
              <a:rPr lang="en-US" sz="1700" i="1" dirty="0">
                <a:latin typeface="Georgia Pro" panose="02040502050405020303" pitchFamily="18" charset="0"/>
              </a:rPr>
              <a:t>samples are independent </a:t>
            </a:r>
            <a:r>
              <a:rPr lang="en-US" sz="1700" dirty="0">
                <a:latin typeface="Georgia Pro" panose="02040502050405020303" pitchFamily="18" charset="0"/>
              </a:rPr>
              <a:t>(this test is the non-parametric equivalent to the Student’s t-test for independent samples).</a:t>
            </a:r>
            <a:endParaRPr lang="en-US" sz="1700" dirty="0">
              <a:latin typeface="Georgia Pro" panose="02040502050405020303" pitchFamily="18" charset="0"/>
            </a:endParaRPr>
          </a:p>
          <a:p>
            <a:pPr marL="742950" lvl="1" indent="-285750" algn="just">
              <a:lnSpc>
                <a:spcPct val="114000"/>
              </a:lnSpc>
              <a:buFont typeface="Courier New" panose="02070309020205020404" pitchFamily="49" charset="0"/>
              <a:buChar char="o"/>
            </a:pPr>
            <a:endParaRPr lang="en-US" sz="1700" dirty="0">
              <a:latin typeface="Georgia Pro" panose="02040502050405020303" pitchFamily="18" charset="0"/>
            </a:endParaRPr>
          </a:p>
          <a:p>
            <a:pPr marL="742950" lvl="1" indent="-285750" algn="just">
              <a:lnSpc>
                <a:spcPct val="114000"/>
              </a:lnSpc>
              <a:buFont typeface="Courier New" panose="02070309020205020404" pitchFamily="49" charset="0"/>
              <a:buChar char="o"/>
            </a:pPr>
            <a:r>
              <a:rPr lang="en-US" sz="1700" b="1" dirty="0">
                <a:latin typeface="Georgia Pro" panose="02040502050405020303" pitchFamily="18" charset="0"/>
              </a:rPr>
              <a:t>The Wilcoxon signed-rank test </a:t>
            </a:r>
            <a:r>
              <a:rPr lang="en-US" sz="1700" dirty="0">
                <a:latin typeface="Georgia Pro" panose="02040502050405020303" pitchFamily="18" charset="0"/>
              </a:rPr>
              <a:t>(also sometimes referred as Wilcoxon test for paired samples) is performed when the </a:t>
            </a:r>
            <a:r>
              <a:rPr lang="en-US" sz="1700" i="1" dirty="0">
                <a:latin typeface="Georgia Pro" panose="02040502050405020303" pitchFamily="18" charset="0"/>
              </a:rPr>
              <a:t>samples are paired/dependent </a:t>
            </a:r>
            <a:r>
              <a:rPr lang="en-US" sz="1700" dirty="0">
                <a:latin typeface="Georgia Pro" panose="02040502050405020303" pitchFamily="18" charset="0"/>
              </a:rPr>
              <a:t>(this test is the non-parametric equivalent to the Student’s t-test for paired samples).</a:t>
            </a:r>
            <a:endParaRPr lang="en-IN" sz="1700" dirty="0">
              <a:latin typeface="Georgia Pro" panose="020405020504050203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What is data science used for?</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38335"/>
            <a:ext cx="10515600" cy="4914935"/>
          </a:xfrm>
          <a:prstGeom prst="rect">
            <a:avLst/>
          </a:prstGeom>
          <a:noFill/>
        </p:spPr>
        <p:txBody>
          <a:bodyPr wrap="square">
            <a:spAutoFit/>
          </a:bodyPr>
          <a:lstStyle/>
          <a:p>
            <a:pPr algn="just">
              <a:lnSpc>
                <a:spcPct val="125000"/>
              </a:lnSpc>
            </a:pPr>
            <a:r>
              <a:rPr lang="en-US" dirty="0">
                <a:latin typeface="Georgia Pro" panose="02040502050405020303" pitchFamily="18" charset="0"/>
              </a:rPr>
              <a:t>Data science is used to study data in four main ways:</a:t>
            </a:r>
            <a:endParaRPr lang="en-US" dirty="0">
              <a:latin typeface="Georgia Pro" panose="02040502050405020303" pitchFamily="18" charset="0"/>
            </a:endParaRPr>
          </a:p>
          <a:p>
            <a:pPr algn="just">
              <a:lnSpc>
                <a:spcPct val="125000"/>
              </a:lnSpc>
            </a:pPr>
            <a:endParaRPr lang="en-US" dirty="0">
              <a:latin typeface="Georgia Pro" panose="02040502050405020303" pitchFamily="18" charset="0"/>
            </a:endParaRPr>
          </a:p>
          <a:p>
            <a:pPr algn="just">
              <a:lnSpc>
                <a:spcPct val="125000"/>
              </a:lnSpc>
            </a:pPr>
            <a:r>
              <a:rPr lang="en-US" b="1" dirty="0">
                <a:latin typeface="Georgia Pro" panose="02040502050405020303" pitchFamily="18" charset="0"/>
              </a:rPr>
              <a:t>1. Descriptive analysis</a:t>
            </a:r>
            <a:endParaRPr lang="en-US" b="1" dirty="0">
              <a:latin typeface="Georgia Pro" panose="02040502050405020303" pitchFamily="18" charset="0"/>
            </a:endParaRPr>
          </a:p>
          <a:p>
            <a:pPr algn="just">
              <a:lnSpc>
                <a:spcPct val="125000"/>
              </a:lnSpc>
            </a:pPr>
            <a:r>
              <a:rPr lang="en-US" dirty="0">
                <a:latin typeface="Georgia Pro" panose="02040502050405020303" pitchFamily="18" charset="0"/>
              </a:rPr>
              <a:t>Descriptive analysis examines data to gain insights into what happened or what is happening in the data environment. It is characterized by data visualizations such as pie charts, bar charts, line graphs, tables, or generated narratives. For example, a flight booking service may record data like the number of tickets booked each day. Descriptive analysis will reveal booking spikes, booking slumps, and high-performing months for this service.</a:t>
            </a:r>
            <a:endParaRPr lang="en-US" dirty="0">
              <a:latin typeface="Georgia Pro" panose="02040502050405020303" pitchFamily="18" charset="0"/>
            </a:endParaRPr>
          </a:p>
          <a:p>
            <a:pPr algn="just">
              <a:lnSpc>
                <a:spcPct val="125000"/>
              </a:lnSpc>
            </a:pPr>
            <a:endParaRPr lang="en-US" dirty="0">
              <a:latin typeface="Georgia Pro" panose="02040502050405020303" pitchFamily="18" charset="0"/>
            </a:endParaRPr>
          </a:p>
          <a:p>
            <a:pPr algn="just">
              <a:lnSpc>
                <a:spcPct val="125000"/>
              </a:lnSpc>
            </a:pPr>
            <a:r>
              <a:rPr lang="en-US" b="1" dirty="0">
                <a:latin typeface="Georgia Pro" panose="02040502050405020303" pitchFamily="18" charset="0"/>
              </a:rPr>
              <a:t>2. Diagnostic analysis</a:t>
            </a:r>
            <a:endParaRPr lang="en-US" b="1" dirty="0">
              <a:latin typeface="Georgia Pro" panose="02040502050405020303" pitchFamily="18" charset="0"/>
            </a:endParaRPr>
          </a:p>
          <a:p>
            <a:pPr algn="just">
              <a:lnSpc>
                <a:spcPct val="125000"/>
              </a:lnSpc>
            </a:pPr>
            <a:r>
              <a:rPr lang="en-US" dirty="0">
                <a:latin typeface="Georgia Pro" panose="02040502050405020303" pitchFamily="18" charset="0"/>
              </a:rPr>
              <a:t>Diagnostic analysis is a deep-dive or detailed data examination to understand why something happened. It is characterized by techniques such as drill-down, data discovery, data mining, and correlations. Multiple data operations and transformations may be performed on a given data set to discover unique patterns in each of these techniques. </a:t>
            </a:r>
            <a:endParaRPr lang="en-IN" dirty="0">
              <a:latin typeface="Georgia Pro" panose="02040502050405020303"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Wilcoxon rank sum test </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55283"/>
            <a:ext cx="10657115" cy="672556"/>
          </a:xfrm>
          <a:prstGeom prst="rect">
            <a:avLst/>
          </a:prstGeom>
          <a:noFill/>
        </p:spPr>
        <p:txBody>
          <a:bodyPr wrap="square">
            <a:spAutoFit/>
          </a:bodyPr>
          <a:lstStyle/>
          <a:p>
            <a:pPr algn="just">
              <a:lnSpc>
                <a:spcPct val="114000"/>
              </a:lnSpc>
              <a:buSzPct val="125000"/>
            </a:pPr>
            <a:r>
              <a:rPr lang="en-US" sz="1700" b="1" dirty="0">
                <a:latin typeface="Georgia Pro" panose="02040502050405020303" pitchFamily="18" charset="0"/>
              </a:rPr>
              <a:t>Problem: </a:t>
            </a:r>
            <a:r>
              <a:rPr lang="en-US" sz="1700" dirty="0">
                <a:latin typeface="Georgia Pro" panose="02040502050405020303" pitchFamily="18" charset="0"/>
              </a:rPr>
              <a:t>Apply Wilcoxon rank sum test on the given data of following 24 students (12 boys and 12 girls)</a:t>
            </a:r>
            <a:endParaRPr lang="en-US" sz="1700" dirty="0">
              <a:latin typeface="Georgia Pro" panose="02040502050405020303" pitchFamily="18" charset="0"/>
            </a:endParaRPr>
          </a:p>
          <a:p>
            <a:pPr algn="just">
              <a:lnSpc>
                <a:spcPct val="114000"/>
              </a:lnSpc>
              <a:buSzPct val="125000"/>
            </a:pPr>
            <a:r>
              <a:rPr lang="en-US" sz="1700" dirty="0">
                <a:latin typeface="Georgia Pro" panose="02040502050405020303" pitchFamily="18" charset="0"/>
              </a:rPr>
              <a:t>	</a:t>
            </a:r>
            <a:endParaRPr lang="en-IN" sz="1700" dirty="0">
              <a:latin typeface="Georgia Pro" panose="02040502050405020303" pitchFamily="18" charset="0"/>
            </a:endParaRPr>
          </a:p>
        </p:txBody>
      </p:sp>
      <p:graphicFrame>
        <p:nvGraphicFramePr>
          <p:cNvPr id="7" name="Table 7"/>
          <p:cNvGraphicFramePr>
            <a:graphicFrameLocks noGrp="1"/>
          </p:cNvGraphicFramePr>
          <p:nvPr/>
        </p:nvGraphicFramePr>
        <p:xfrm>
          <a:off x="1758038" y="1727839"/>
          <a:ext cx="8850869" cy="741680"/>
        </p:xfrm>
        <a:graphic>
          <a:graphicData uri="http://schemas.openxmlformats.org/drawingml/2006/table">
            <a:tbl>
              <a:tblPr firstRow="1" bandRow="1">
                <a:tableStyleId>{5940675A-B579-460E-94D1-54222C63F5DA}</a:tableStyleId>
              </a:tblPr>
              <a:tblGrid>
                <a:gridCol w="879386"/>
                <a:gridCol w="600441"/>
                <a:gridCol w="562682"/>
                <a:gridCol w="680836"/>
                <a:gridCol w="680836"/>
                <a:gridCol w="576365"/>
                <a:gridCol w="746192"/>
                <a:gridCol w="671804"/>
                <a:gridCol w="681134"/>
                <a:gridCol w="653143"/>
                <a:gridCol w="709127"/>
                <a:gridCol w="681134"/>
                <a:gridCol w="727789"/>
              </a:tblGrid>
              <a:tr h="370840">
                <a:tc>
                  <a:txBody>
                    <a:bodyPr/>
                    <a:lstStyle/>
                    <a:p>
                      <a:r>
                        <a:rPr lang="en-US" b="0" dirty="0">
                          <a:latin typeface="Georgia Pro" panose="02040502050405020303" pitchFamily="18" charset="0"/>
                          <a:cs typeface="Courier New" panose="02070309020205020404" pitchFamily="49" charset="0"/>
                        </a:rPr>
                        <a:t>Girls</a:t>
                      </a:r>
                      <a:endParaRPr lang="en-IN" b="0"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19</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18</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9</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17</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8</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7</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16</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19</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20</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9</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11</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18</a:t>
                      </a:r>
                      <a:endParaRPr lang="en-IN" dirty="0">
                        <a:latin typeface="Georgia Pro" panose="02040502050405020303" pitchFamily="18" charset="0"/>
                        <a:cs typeface="Courier New" panose="02070309020205020404" pitchFamily="49" charset="0"/>
                      </a:endParaRPr>
                    </a:p>
                  </a:txBody>
                  <a:tcPr/>
                </a:tc>
              </a:tr>
              <a:tr h="370840">
                <a:tc>
                  <a:txBody>
                    <a:bodyPr/>
                    <a:lstStyle/>
                    <a:p>
                      <a:r>
                        <a:rPr lang="en-US" b="0" dirty="0">
                          <a:latin typeface="Georgia Pro" panose="02040502050405020303" pitchFamily="18" charset="0"/>
                          <a:cs typeface="Courier New" panose="02070309020205020404" pitchFamily="49" charset="0"/>
                        </a:rPr>
                        <a:t>Boys</a:t>
                      </a:r>
                      <a:endParaRPr lang="en-IN" b="0"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16</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5</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15</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2</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14</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15</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4</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7</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15</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6</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7</a:t>
                      </a:r>
                      <a:endParaRPr lang="en-IN" dirty="0">
                        <a:latin typeface="Georgia Pro" panose="02040502050405020303" pitchFamily="18" charset="0"/>
                        <a:cs typeface="Courier New" panose="02070309020205020404" pitchFamily="49" charset="0"/>
                      </a:endParaRPr>
                    </a:p>
                  </a:txBody>
                  <a:tcPr/>
                </a:tc>
                <a:tc>
                  <a:txBody>
                    <a:bodyPr/>
                    <a:lstStyle/>
                    <a:p>
                      <a:r>
                        <a:rPr lang="en-US" dirty="0">
                          <a:latin typeface="Georgia Pro" panose="02040502050405020303" pitchFamily="18" charset="0"/>
                          <a:cs typeface="Courier New" panose="02070309020205020404" pitchFamily="49" charset="0"/>
                        </a:rPr>
                        <a:t>14</a:t>
                      </a:r>
                      <a:endParaRPr lang="en-IN" dirty="0">
                        <a:latin typeface="Georgia Pro" panose="02040502050405020303" pitchFamily="18" charset="0"/>
                        <a:cs typeface="Courier New" panose="02070309020205020404" pitchFamily="49" charset="0"/>
                      </a:endParaRPr>
                    </a:p>
                  </a:txBody>
                  <a:tcPr/>
                </a:tc>
              </a:tr>
            </a:tbl>
          </a:graphicData>
        </a:graphic>
      </p:graphicFrame>
      <p:sp>
        <p:nvSpPr>
          <p:cNvPr id="9" name="TextBox 8"/>
          <p:cNvSpPr txBox="1"/>
          <p:nvPr/>
        </p:nvSpPr>
        <p:spPr>
          <a:xfrm>
            <a:off x="838200" y="2827176"/>
            <a:ext cx="10515600" cy="2875915"/>
          </a:xfrm>
          <a:prstGeom prst="rect">
            <a:avLst/>
          </a:prstGeom>
          <a:noFill/>
        </p:spPr>
        <p:txBody>
          <a:bodyPr wrap="square">
            <a:spAutoFit/>
          </a:bodyPr>
          <a:lstStyle/>
          <a:p>
            <a:pPr>
              <a:lnSpc>
                <a:spcPct val="125000"/>
              </a:lnSpc>
            </a:pPr>
            <a:r>
              <a:rPr lang="en-US" dirty="0">
                <a:latin typeface="Georgia Pro" panose="02040502050405020303" pitchFamily="18" charset="0"/>
              </a:rPr>
              <a:t>The null and alternative hypothesis of the Wilcoxon test are as follows:</a:t>
            </a:r>
            <a:endParaRPr lang="en-US" dirty="0">
              <a:latin typeface="Georgia Pro" panose="02040502050405020303" pitchFamily="18" charset="0"/>
            </a:endParaRPr>
          </a:p>
          <a:p>
            <a:pPr>
              <a:lnSpc>
                <a:spcPct val="125000"/>
              </a:lnSpc>
            </a:pPr>
            <a:endParaRPr lang="en-US" sz="1000" dirty="0">
              <a:latin typeface="Georgia Pro" panose="02040502050405020303" pitchFamily="18" charset="0"/>
            </a:endParaRPr>
          </a:p>
          <a:p>
            <a:pPr marL="742950" lvl="1" indent="-285750">
              <a:lnSpc>
                <a:spcPct val="125000"/>
              </a:lnSpc>
              <a:buFont typeface="Courier New" panose="02070309020205020404" pitchFamily="49" charset="0"/>
              <a:buChar char="o"/>
            </a:pPr>
            <a:r>
              <a:rPr lang="en-US" i="1" dirty="0">
                <a:latin typeface="Georgia Pro" panose="02040502050405020303" pitchFamily="18" charset="0"/>
              </a:rPr>
              <a:t>H0</a:t>
            </a:r>
            <a:r>
              <a:rPr lang="en-US" dirty="0">
                <a:latin typeface="Georgia Pro" panose="02040502050405020303" pitchFamily="18" charset="0"/>
              </a:rPr>
              <a:t> : the 2 groups are equal in terms of the variable of interest</a:t>
            </a:r>
            <a:endParaRPr lang="en-US" dirty="0">
              <a:latin typeface="Georgia Pro" panose="02040502050405020303" pitchFamily="18" charset="0"/>
            </a:endParaRPr>
          </a:p>
          <a:p>
            <a:pPr marL="742950" lvl="1" indent="-285750">
              <a:lnSpc>
                <a:spcPct val="125000"/>
              </a:lnSpc>
              <a:buFont typeface="Courier New" panose="02070309020205020404" pitchFamily="49" charset="0"/>
              <a:buChar char="o"/>
            </a:pPr>
            <a:r>
              <a:rPr lang="en-US" i="1" dirty="0">
                <a:latin typeface="Georgia Pro" panose="02040502050405020303" pitchFamily="18" charset="0"/>
              </a:rPr>
              <a:t>H1</a:t>
            </a:r>
            <a:r>
              <a:rPr lang="en-US" dirty="0">
                <a:latin typeface="Georgia Pro" panose="02040502050405020303" pitchFamily="18" charset="0"/>
              </a:rPr>
              <a:t>: the 2 groups are different in terms of the variable of interest</a:t>
            </a:r>
            <a:endParaRPr lang="en-US" dirty="0">
              <a:latin typeface="Georgia Pro" panose="02040502050405020303" pitchFamily="18" charset="0"/>
            </a:endParaRPr>
          </a:p>
          <a:p>
            <a:pPr>
              <a:lnSpc>
                <a:spcPct val="125000"/>
              </a:lnSpc>
            </a:pPr>
            <a:endParaRPr lang="en-US" dirty="0">
              <a:latin typeface="Georgia Pro" panose="02040502050405020303" pitchFamily="18" charset="0"/>
            </a:endParaRPr>
          </a:p>
          <a:p>
            <a:pPr>
              <a:lnSpc>
                <a:spcPct val="125000"/>
              </a:lnSpc>
            </a:pPr>
            <a:r>
              <a:rPr lang="en-US" dirty="0">
                <a:latin typeface="Georgia Pro" panose="02040502050405020303" pitchFamily="18" charset="0"/>
              </a:rPr>
              <a:t>Applied to our research question, we have:</a:t>
            </a:r>
            <a:endParaRPr lang="en-US" dirty="0">
              <a:latin typeface="Georgia Pro" panose="02040502050405020303" pitchFamily="18" charset="0"/>
            </a:endParaRPr>
          </a:p>
          <a:p>
            <a:pPr>
              <a:lnSpc>
                <a:spcPct val="125000"/>
              </a:lnSpc>
            </a:pPr>
            <a:endParaRPr lang="en-US" sz="1000" dirty="0">
              <a:latin typeface="Georgia Pro" panose="02040502050405020303" pitchFamily="18" charset="0"/>
            </a:endParaRPr>
          </a:p>
          <a:p>
            <a:pPr marL="742950" lvl="1" indent="-285750">
              <a:lnSpc>
                <a:spcPct val="125000"/>
              </a:lnSpc>
              <a:buFont typeface="Courier New" panose="02070309020205020404" pitchFamily="49" charset="0"/>
              <a:buChar char="o"/>
            </a:pPr>
            <a:r>
              <a:rPr lang="en-US" i="1" dirty="0">
                <a:latin typeface="Georgia Pro" panose="02040502050405020303" pitchFamily="18" charset="0"/>
              </a:rPr>
              <a:t>H0</a:t>
            </a:r>
            <a:r>
              <a:rPr lang="en-US" dirty="0">
                <a:latin typeface="Georgia Pro" panose="02040502050405020303" pitchFamily="18" charset="0"/>
              </a:rPr>
              <a:t> : grades of girls and boys are equal</a:t>
            </a:r>
            <a:endParaRPr lang="en-US" dirty="0">
              <a:latin typeface="Georgia Pro" panose="02040502050405020303" pitchFamily="18" charset="0"/>
            </a:endParaRPr>
          </a:p>
          <a:p>
            <a:pPr marL="742950" lvl="1" indent="-285750">
              <a:lnSpc>
                <a:spcPct val="125000"/>
              </a:lnSpc>
              <a:buFont typeface="Courier New" panose="02070309020205020404" pitchFamily="49" charset="0"/>
              <a:buChar char="o"/>
            </a:pPr>
            <a:r>
              <a:rPr lang="en-US" i="1" dirty="0">
                <a:latin typeface="Georgia Pro" panose="02040502050405020303" pitchFamily="18" charset="0"/>
              </a:rPr>
              <a:t>H1</a:t>
            </a:r>
            <a:r>
              <a:rPr lang="en-US" dirty="0">
                <a:latin typeface="Georgia Pro" panose="02040502050405020303" pitchFamily="18" charset="0"/>
              </a:rPr>
              <a:t> : grades of girls and boys are different</a:t>
            </a:r>
            <a:endParaRPr lang="en-IN" dirty="0">
              <a:latin typeface="Georgia Pro" panose="02040502050405020303"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4" name="TextBox 3"/>
          <p:cNvSpPr txBox="1"/>
          <p:nvPr/>
        </p:nvSpPr>
        <p:spPr>
          <a:xfrm>
            <a:off x="838200" y="1228397"/>
            <a:ext cx="10515600" cy="5016758"/>
          </a:xfrm>
          <a:prstGeom prst="rect">
            <a:avLst/>
          </a:prstGeom>
          <a:noFill/>
        </p:spPr>
        <p:txBody>
          <a:bodyPr wrap="square">
            <a:spAutoFit/>
          </a:bodyPr>
          <a:lstStyle/>
          <a:p>
            <a:r>
              <a:rPr lang="en-IN" sz="1600" b="1" dirty="0">
                <a:solidFill>
                  <a:srgbClr val="8000FF"/>
                </a:solidFill>
                <a:effectLst/>
                <a:latin typeface="Courier New" panose="02070309020205020404" pitchFamily="49" charset="0"/>
              </a:rPr>
              <a:t>data</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&lt;-</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data.frame</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Gender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as.factor</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c</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rep</a:t>
            </a:r>
            <a:r>
              <a:rPr lang="en-IN" sz="1600" b="1" dirty="0">
                <a:solidFill>
                  <a:srgbClr val="000080"/>
                </a:solidFill>
                <a:effectLst/>
                <a:latin typeface="Courier New" panose="02070309020205020404" pitchFamily="49" charset="0"/>
              </a:rPr>
              <a:t>(</a:t>
            </a:r>
            <a:r>
              <a:rPr lang="en-IN" sz="1600" b="1" dirty="0">
                <a:solidFill>
                  <a:srgbClr val="808080"/>
                </a:solidFill>
                <a:effectLst/>
                <a:latin typeface="Courier New" panose="02070309020205020404" pitchFamily="49" charset="0"/>
              </a:rPr>
              <a:t>"Girl"</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12</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00FF"/>
                </a:solidFill>
                <a:effectLst/>
                <a:latin typeface="Courier New" panose="02070309020205020404" pitchFamily="49" charset="0"/>
              </a:rPr>
              <a:t>rep</a:t>
            </a:r>
            <a:r>
              <a:rPr lang="en-IN" sz="1600" b="1" dirty="0">
                <a:solidFill>
                  <a:srgbClr val="000080"/>
                </a:solidFill>
                <a:effectLst/>
                <a:latin typeface="Courier New" panose="02070309020205020404" pitchFamily="49" charset="0"/>
              </a:rPr>
              <a:t>(</a:t>
            </a:r>
            <a:r>
              <a:rPr lang="en-IN" sz="1600" b="1" dirty="0">
                <a:solidFill>
                  <a:srgbClr val="808080"/>
                </a:solidFill>
                <a:effectLst/>
                <a:latin typeface="Courier New" panose="02070309020205020404" pitchFamily="49" charset="0"/>
              </a:rPr>
              <a:t>"Boy"</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12</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a:solidFill>
                  <a:srgbClr val="000000"/>
                </a:solidFill>
                <a:effectLst/>
                <a:latin typeface="Courier New" panose="02070309020205020404" pitchFamily="49" charset="0"/>
              </a:rPr>
              <a:t>Grade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00FF"/>
                </a:solidFill>
                <a:effectLst/>
                <a:latin typeface="Courier New" panose="02070309020205020404" pitchFamily="49" charset="0"/>
              </a:rPr>
              <a:t>c</a:t>
            </a:r>
            <a:r>
              <a:rPr lang="en-IN" sz="1600" b="1" dirty="0">
                <a:solidFill>
                  <a:srgbClr val="000080"/>
                </a:solidFill>
                <a:effectLst/>
                <a:latin typeface="Courier New" panose="02070309020205020404" pitchFamily="49" charset="0"/>
              </a:rPr>
              <a:t>(</a:t>
            </a:r>
            <a:r>
              <a:rPr lang="en-IN" sz="1600" b="1" dirty="0">
                <a:solidFill>
                  <a:srgbClr val="FF8000"/>
                </a:solidFill>
                <a:effectLst/>
                <a:latin typeface="Courier New" panose="02070309020205020404" pitchFamily="49" charset="0"/>
              </a:rPr>
              <a:t>19</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18</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9</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17</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8</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7</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16</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19</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20</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9</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11</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18</a:t>
            </a:r>
            <a:r>
              <a:rPr lang="en-IN" sz="1600" b="1" dirty="0">
                <a:solidFill>
                  <a:srgbClr val="000000"/>
                </a:solidFill>
                <a:effectLst/>
                <a:latin typeface="Courier New" panose="02070309020205020404" pitchFamily="49" charset="0"/>
              </a:rPr>
              <a:t>,</a:t>
            </a:r>
            <a:r>
              <a:rPr lang="en-IN" sz="1600" b="1" dirty="0">
                <a:solidFill>
                  <a:srgbClr val="FF8000"/>
                </a:solidFill>
                <a:effectLst/>
                <a:latin typeface="Courier New" panose="02070309020205020404" pitchFamily="49" charset="0"/>
              </a:rPr>
              <a:t>16</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5</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15</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2</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a:solidFill>
                  <a:srgbClr val="FF8000"/>
                </a:solidFill>
                <a:effectLst/>
                <a:latin typeface="Courier New" panose="02070309020205020404" pitchFamily="49" charset="0"/>
              </a:rPr>
              <a:t>14</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15</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4</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7</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15</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6</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7</a:t>
            </a:r>
            <a:r>
              <a:rPr lang="en-IN" sz="1600" b="1" dirty="0">
                <a:solidFill>
                  <a:srgbClr val="000000"/>
                </a:solidFill>
                <a:effectLst/>
                <a:latin typeface="Courier New" panose="02070309020205020404" pitchFamily="49" charset="0"/>
              </a:rPr>
              <a:t>, </a:t>
            </a:r>
            <a:r>
              <a:rPr lang="en-IN" sz="1600" b="1" dirty="0">
                <a:solidFill>
                  <a:srgbClr val="FF8000"/>
                </a:solidFill>
                <a:effectLst/>
                <a:latin typeface="Courier New" panose="02070309020205020404" pitchFamily="49" charset="0"/>
              </a:rPr>
              <a:t>14</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endParaRPr lang="en-IN" sz="1600" b="1" dirty="0">
              <a:solidFill>
                <a:srgbClr val="000000"/>
              </a:solidFill>
              <a:latin typeface="Courier New" panose="02070309020205020404" pitchFamily="49" charset="0"/>
            </a:endParaRPr>
          </a:p>
          <a:p>
            <a:r>
              <a:rPr lang="en-IN" sz="1600" b="1" dirty="0">
                <a:solidFill>
                  <a:srgbClr val="8000FF"/>
                </a:solidFill>
                <a:effectLst/>
                <a:latin typeface="Courier New" panose="02070309020205020404" pitchFamily="49" charset="0"/>
              </a:rPr>
              <a:t>library</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ggplot2</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endParaRPr lang="en-IN" sz="1600" b="1" dirty="0">
              <a:solidFill>
                <a:srgbClr val="000000"/>
              </a:solidFill>
              <a:latin typeface="Courier New" panose="02070309020205020404" pitchFamily="49" charset="0"/>
            </a:endParaRPr>
          </a:p>
          <a:p>
            <a:r>
              <a:rPr lang="en-IN" sz="1600" b="1" dirty="0" err="1">
                <a:solidFill>
                  <a:srgbClr val="000000"/>
                </a:solidFill>
                <a:effectLst/>
                <a:latin typeface="Courier New" panose="02070309020205020404" pitchFamily="49" charset="0"/>
              </a:rPr>
              <a:t>ggplot</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data</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aes</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x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Gender, y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Grade</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err="1">
                <a:solidFill>
                  <a:srgbClr val="000000"/>
                </a:solidFill>
                <a:effectLst/>
                <a:latin typeface="Courier New" panose="02070309020205020404" pitchFamily="49" charset="0"/>
              </a:rPr>
              <a:t>geom_boxplot</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fill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"#0c4c8a"</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theme_minimal</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endParaRPr lang="en-IN" sz="1600" b="1" dirty="0">
              <a:solidFill>
                <a:srgbClr val="000000"/>
              </a:solidFill>
              <a:latin typeface="Courier New" panose="02070309020205020404" pitchFamily="49" charset="0"/>
            </a:endParaRPr>
          </a:p>
          <a:p>
            <a:r>
              <a:rPr lang="en-IN" sz="1600" b="1" dirty="0">
                <a:solidFill>
                  <a:srgbClr val="8000FF"/>
                </a:solidFill>
                <a:effectLst/>
                <a:latin typeface="Courier New" panose="02070309020205020404" pitchFamily="49" charset="0"/>
              </a:rPr>
              <a:t>hist</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subset</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data</a:t>
            </a:r>
            <a:r>
              <a:rPr lang="en-IN" sz="1600" b="1" dirty="0">
                <a:solidFill>
                  <a:srgbClr val="000000"/>
                </a:solidFill>
                <a:effectLst/>
                <a:latin typeface="Courier New" panose="02070309020205020404" pitchFamily="49" charset="0"/>
              </a:rPr>
              <a:t>, Gender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"Girl"</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Grade,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a:solidFill>
                  <a:srgbClr val="000000"/>
                </a:solidFill>
                <a:effectLst/>
                <a:latin typeface="Courier New" panose="02070309020205020404" pitchFamily="49" charset="0"/>
              </a:rPr>
              <a:t>main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"Grades for girls"</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err="1">
                <a:solidFill>
                  <a:srgbClr val="000000"/>
                </a:solidFill>
                <a:effectLst/>
                <a:latin typeface="Courier New" panose="02070309020205020404" pitchFamily="49" charset="0"/>
              </a:rPr>
              <a:t>xlab</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"Grades"</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endParaRPr lang="en-IN" sz="1600" b="1" dirty="0">
              <a:solidFill>
                <a:srgbClr val="000000"/>
              </a:solidFill>
              <a:latin typeface="Courier New" panose="02070309020205020404" pitchFamily="49" charset="0"/>
            </a:endParaRPr>
          </a:p>
          <a:p>
            <a:r>
              <a:rPr lang="en-IN" sz="1600" b="1" dirty="0">
                <a:solidFill>
                  <a:srgbClr val="8000FF"/>
                </a:solidFill>
                <a:effectLst/>
                <a:latin typeface="Courier New" panose="02070309020205020404" pitchFamily="49" charset="0"/>
              </a:rPr>
              <a:t>hist</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subset</a:t>
            </a:r>
            <a:r>
              <a:rPr lang="en-IN" sz="1600" b="1" dirty="0">
                <a:solidFill>
                  <a:srgbClr val="000080"/>
                </a:solidFill>
                <a:effectLst/>
                <a:latin typeface="Courier New" panose="02070309020205020404" pitchFamily="49" charset="0"/>
              </a:rPr>
              <a:t>(</a:t>
            </a:r>
            <a:r>
              <a:rPr lang="en-IN" sz="1600" b="1" dirty="0">
                <a:solidFill>
                  <a:srgbClr val="8000FF"/>
                </a:solidFill>
                <a:effectLst/>
                <a:latin typeface="Courier New" panose="02070309020205020404" pitchFamily="49" charset="0"/>
              </a:rPr>
              <a:t>data</a:t>
            </a:r>
            <a:r>
              <a:rPr lang="en-IN" sz="1600" b="1" dirty="0">
                <a:solidFill>
                  <a:srgbClr val="000000"/>
                </a:solidFill>
                <a:effectLst/>
                <a:latin typeface="Courier New" panose="02070309020205020404" pitchFamily="49" charset="0"/>
              </a:rPr>
              <a:t>, Gender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"Boy"</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Grade,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a:solidFill>
                  <a:srgbClr val="000000"/>
                </a:solidFill>
                <a:effectLst/>
                <a:latin typeface="Courier New" panose="02070309020205020404" pitchFamily="49" charset="0"/>
              </a:rPr>
              <a:t>main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"Grades for boys"</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r>
              <a:rPr lang="en-IN" sz="1600" b="1" dirty="0">
                <a:solidFill>
                  <a:srgbClr val="000000"/>
                </a:solidFill>
                <a:latin typeface="Courier New" panose="02070309020205020404" pitchFamily="49" charset="0"/>
              </a:rPr>
              <a:t>	</a:t>
            </a:r>
            <a:r>
              <a:rPr lang="en-IN" sz="1600" b="1" dirty="0" err="1">
                <a:solidFill>
                  <a:srgbClr val="000000"/>
                </a:solidFill>
                <a:effectLst/>
                <a:latin typeface="Courier New" panose="02070309020205020404" pitchFamily="49" charset="0"/>
              </a:rPr>
              <a:t>xlab</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a:solidFill>
                  <a:srgbClr val="808080"/>
                </a:solidFill>
                <a:effectLst/>
                <a:latin typeface="Courier New" panose="02070309020205020404" pitchFamily="49" charset="0"/>
              </a:rPr>
              <a:t>"Grades"</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effectLst/>
              <a:latin typeface="Courier New" panose="02070309020205020404" pitchFamily="49" charset="0"/>
            </a:endParaRPr>
          </a:p>
          <a:p>
            <a:endParaRPr lang="en-IN" sz="1600" b="1" dirty="0">
              <a:solidFill>
                <a:srgbClr val="000000"/>
              </a:solidFill>
              <a:latin typeface="Courier New" panose="02070309020205020404" pitchFamily="49" charset="0"/>
            </a:endParaRPr>
          </a:p>
          <a:p>
            <a:r>
              <a:rPr lang="en-IN" sz="1600" b="1" dirty="0">
                <a:solidFill>
                  <a:srgbClr val="000000"/>
                </a:solidFill>
                <a:effectLst/>
                <a:latin typeface="Courier New" panose="02070309020205020404" pitchFamily="49" charset="0"/>
              </a:rPr>
              <a:t>test </a:t>
            </a:r>
            <a:r>
              <a:rPr lang="en-IN" sz="1600" b="1" dirty="0">
                <a:solidFill>
                  <a:srgbClr val="000080"/>
                </a:solidFill>
                <a:effectLst/>
                <a:latin typeface="Courier New" panose="02070309020205020404" pitchFamily="49" charset="0"/>
              </a:rPr>
              <a:t>&lt;-</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wilcox.test</a:t>
            </a:r>
            <a:r>
              <a:rPr lang="en-IN" sz="1600" b="1" dirty="0">
                <a:solidFill>
                  <a:srgbClr val="000080"/>
                </a:solidFill>
                <a:effectLst/>
                <a:latin typeface="Courier New" panose="02070309020205020404" pitchFamily="49" charset="0"/>
              </a:rPr>
              <a:t>(</a:t>
            </a:r>
            <a:r>
              <a:rPr lang="en-IN" sz="1600" b="1" dirty="0" err="1">
                <a:solidFill>
                  <a:srgbClr val="8000FF"/>
                </a:solidFill>
                <a:effectLst/>
                <a:latin typeface="Courier New" panose="02070309020205020404" pitchFamily="49" charset="0"/>
              </a:rPr>
              <a:t>data</a:t>
            </a:r>
            <a:r>
              <a:rPr lang="en-IN" sz="1600" b="1" dirty="0" err="1">
                <a:solidFill>
                  <a:srgbClr val="000080"/>
                </a:solidFill>
                <a:effectLst/>
                <a:latin typeface="Courier New" panose="02070309020205020404" pitchFamily="49" charset="0"/>
              </a:rPr>
              <a:t>$</a:t>
            </a:r>
            <a:r>
              <a:rPr lang="en-IN" sz="1600" b="1" dirty="0" err="1">
                <a:solidFill>
                  <a:srgbClr val="000000"/>
                </a:solidFill>
                <a:effectLst/>
                <a:latin typeface="Courier New" panose="02070309020205020404" pitchFamily="49" charset="0"/>
              </a:rPr>
              <a:t>Grade</a:t>
            </a:r>
            <a:r>
              <a:rPr lang="en-IN" sz="1600" b="1" dirty="0">
                <a:solidFill>
                  <a:srgbClr val="000000"/>
                </a:solidFill>
                <a:effectLst/>
                <a:latin typeface="Courier New" panose="02070309020205020404" pitchFamily="49" charset="0"/>
              </a:rPr>
              <a:t> </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r>
              <a:rPr lang="en-IN" sz="1600" b="1" dirty="0" err="1">
                <a:solidFill>
                  <a:srgbClr val="8000FF"/>
                </a:solidFill>
                <a:effectLst/>
                <a:latin typeface="Courier New" panose="02070309020205020404" pitchFamily="49" charset="0"/>
              </a:rPr>
              <a:t>data</a:t>
            </a:r>
            <a:r>
              <a:rPr lang="en-IN" sz="1600" b="1" dirty="0" err="1">
                <a:solidFill>
                  <a:srgbClr val="000080"/>
                </a:solidFill>
                <a:effectLst/>
                <a:latin typeface="Courier New" panose="02070309020205020404" pitchFamily="49" charset="0"/>
              </a:rPr>
              <a:t>$</a:t>
            </a:r>
            <a:r>
              <a:rPr lang="en-IN" sz="1600" b="1" dirty="0" err="1">
                <a:solidFill>
                  <a:srgbClr val="000000"/>
                </a:solidFill>
                <a:effectLst/>
                <a:latin typeface="Courier New" panose="02070309020205020404" pitchFamily="49" charset="0"/>
              </a:rPr>
              <a:t>Gender</a:t>
            </a:r>
            <a:r>
              <a:rPr lang="en-IN" sz="1600" b="1" dirty="0">
                <a:solidFill>
                  <a:srgbClr val="000080"/>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a:t>
            </a:r>
            <a:endParaRPr lang="en-IN" sz="1600" b="1" dirty="0">
              <a:solidFill>
                <a:srgbClr val="000000"/>
              </a:solidFill>
              <a:latin typeface="Courier New" panose="02070309020205020404" pitchFamily="49" charset="0"/>
            </a:endParaRPr>
          </a:p>
          <a:p>
            <a:endParaRPr lang="en-IN" sz="1600" b="1" dirty="0">
              <a:solidFill>
                <a:srgbClr val="000000"/>
              </a:solidFill>
              <a:effectLst/>
              <a:latin typeface="Courier New" panose="02070309020205020404" pitchFamily="49" charset="0"/>
            </a:endParaRPr>
          </a:p>
          <a:p>
            <a:r>
              <a:rPr lang="en-IN" sz="1600" b="1" dirty="0">
                <a:solidFill>
                  <a:srgbClr val="000000"/>
                </a:solidFill>
                <a:effectLst/>
                <a:latin typeface="Courier New" panose="02070309020205020404" pitchFamily="49" charset="0"/>
              </a:rPr>
              <a:t>test</a:t>
            </a:r>
            <a:endParaRPr lang="en-IN" sz="1600" b="1" dirty="0">
              <a:effectLst/>
            </a:endParaRPr>
          </a:p>
        </p:txBody>
      </p:sp>
      <p:sp>
        <p:nvSpPr>
          <p:cNvPr id="5"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Wilcoxon rank sum test </a:t>
            </a:r>
            <a:endParaRPr lang="en-US" sz="2800" b="1" dirty="0">
              <a:solidFill>
                <a:srgbClr val="2C326F"/>
              </a:solidFill>
              <a:latin typeface="Georgia Pro" panose="02040502050405020303"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5"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Wilcoxon rank sum test </a:t>
            </a:r>
            <a:endParaRPr lang="en-US" sz="2800" b="1" dirty="0">
              <a:solidFill>
                <a:srgbClr val="2C326F"/>
              </a:solidFill>
              <a:latin typeface="Georgia Pro" panose="02040502050405020303" pitchFamily="18" charset="0"/>
            </a:endParaRPr>
          </a:p>
        </p:txBody>
      </p:sp>
      <p:sp>
        <p:nvSpPr>
          <p:cNvPr id="7" name="TextBox 6"/>
          <p:cNvSpPr txBox="1"/>
          <p:nvPr/>
        </p:nvSpPr>
        <p:spPr>
          <a:xfrm>
            <a:off x="1687285" y="1890117"/>
            <a:ext cx="8425543" cy="1681229"/>
          </a:xfrm>
          <a:prstGeom prst="rect">
            <a:avLst/>
          </a:prstGeom>
          <a:noFill/>
        </p:spPr>
        <p:txBody>
          <a:bodyPr wrap="square">
            <a:spAutoFit/>
          </a:bodyPr>
          <a:lstStyle/>
          <a:p>
            <a:pPr algn="ctr">
              <a:lnSpc>
                <a:spcPct val="150000"/>
              </a:lnSpc>
            </a:pPr>
            <a:r>
              <a:rPr lang="en-US" sz="1400" dirty="0">
                <a:effectLst/>
                <a:latin typeface="Courier New" panose="02070309020205020404" pitchFamily="49" charset="0"/>
              </a:rPr>
              <a:t>Wilcoxon rank sum test with continuity correction </a:t>
            </a:r>
            <a:endParaRPr lang="en-US" sz="1400" dirty="0">
              <a:effectLst/>
              <a:latin typeface="Courier New" panose="02070309020205020404" pitchFamily="49" charset="0"/>
            </a:endParaRPr>
          </a:p>
          <a:p>
            <a:pPr algn="just">
              <a:lnSpc>
                <a:spcPct val="150000"/>
              </a:lnSpc>
            </a:pPr>
            <a:endParaRPr lang="en-US" sz="1400" dirty="0">
              <a:latin typeface="Courier New" panose="02070309020205020404" pitchFamily="49" charset="0"/>
            </a:endParaRPr>
          </a:p>
          <a:p>
            <a:pPr algn="just">
              <a:lnSpc>
                <a:spcPct val="150000"/>
              </a:lnSpc>
            </a:pPr>
            <a:r>
              <a:rPr lang="en-US" sz="1400" dirty="0">
                <a:effectLst/>
                <a:latin typeface="Courier New" panose="02070309020205020404" pitchFamily="49" charset="0"/>
              </a:rPr>
              <a:t>data</a:t>
            </a:r>
            <a:r>
              <a:rPr lang="en-US" sz="1400" b="1" dirty="0">
                <a:effectLst/>
                <a:latin typeface="Courier New" panose="02070309020205020404" pitchFamily="49" charset="0"/>
              </a:rPr>
              <a:t>:</a:t>
            </a:r>
            <a:r>
              <a:rPr lang="en-US" sz="1400" dirty="0">
                <a:effectLst/>
                <a:latin typeface="Courier New" panose="02070309020205020404" pitchFamily="49" charset="0"/>
              </a:rPr>
              <a:t> </a:t>
            </a:r>
            <a:r>
              <a:rPr lang="en-US" sz="1400" dirty="0" err="1">
                <a:effectLst/>
                <a:latin typeface="Courier New" panose="02070309020205020404" pitchFamily="49" charset="0"/>
              </a:rPr>
              <a:t>data</a:t>
            </a:r>
            <a:r>
              <a:rPr lang="en-US" sz="1400" b="1" dirty="0" err="1">
                <a:effectLst/>
                <a:latin typeface="Courier New" panose="02070309020205020404" pitchFamily="49" charset="0"/>
              </a:rPr>
              <a:t>$</a:t>
            </a:r>
            <a:r>
              <a:rPr lang="en-US" sz="1400" dirty="0" err="1">
                <a:effectLst/>
                <a:latin typeface="Courier New" panose="02070309020205020404" pitchFamily="49" charset="0"/>
              </a:rPr>
              <a:t>Grade</a:t>
            </a:r>
            <a:r>
              <a:rPr lang="en-US" sz="1400" dirty="0">
                <a:effectLst/>
                <a:latin typeface="Courier New" panose="02070309020205020404" pitchFamily="49" charset="0"/>
              </a:rPr>
              <a:t> by </a:t>
            </a:r>
            <a:r>
              <a:rPr lang="en-US" sz="1400" dirty="0" err="1">
                <a:effectLst/>
                <a:latin typeface="Courier New" panose="02070309020205020404" pitchFamily="49" charset="0"/>
              </a:rPr>
              <a:t>data</a:t>
            </a:r>
            <a:r>
              <a:rPr lang="en-US" sz="1400" b="1" dirty="0" err="1">
                <a:effectLst/>
                <a:latin typeface="Courier New" panose="02070309020205020404" pitchFamily="49" charset="0"/>
              </a:rPr>
              <a:t>$</a:t>
            </a:r>
            <a:r>
              <a:rPr lang="en-US" sz="1400" dirty="0" err="1">
                <a:effectLst/>
                <a:latin typeface="Courier New" panose="02070309020205020404" pitchFamily="49" charset="0"/>
              </a:rPr>
              <a:t>Gender</a:t>
            </a:r>
            <a:r>
              <a:rPr lang="en-US" sz="1400" dirty="0">
                <a:effectLst/>
                <a:latin typeface="Courier New" panose="02070309020205020404" pitchFamily="49" charset="0"/>
              </a:rPr>
              <a:t> </a:t>
            </a:r>
            <a:endParaRPr lang="en-US" sz="1400" dirty="0">
              <a:effectLst/>
              <a:latin typeface="Courier New" panose="02070309020205020404" pitchFamily="49" charset="0"/>
            </a:endParaRPr>
          </a:p>
          <a:p>
            <a:pPr algn="just">
              <a:lnSpc>
                <a:spcPct val="150000"/>
              </a:lnSpc>
            </a:pPr>
            <a:r>
              <a:rPr lang="en-US" sz="1400" dirty="0">
                <a:effectLst/>
                <a:latin typeface="Courier New" panose="02070309020205020404" pitchFamily="49" charset="0"/>
              </a:rPr>
              <a:t>W </a:t>
            </a:r>
            <a:r>
              <a:rPr lang="en-US" sz="1400" b="1" dirty="0">
                <a:effectLst/>
                <a:latin typeface="Courier New" panose="02070309020205020404" pitchFamily="49" charset="0"/>
              </a:rPr>
              <a:t>=</a:t>
            </a:r>
            <a:r>
              <a:rPr lang="en-US" sz="1400" dirty="0">
                <a:effectLst/>
                <a:latin typeface="Courier New" panose="02070309020205020404" pitchFamily="49" charset="0"/>
              </a:rPr>
              <a:t> 31.5, p</a:t>
            </a:r>
            <a:r>
              <a:rPr lang="en-US" sz="1400" b="1" dirty="0">
                <a:effectLst/>
                <a:latin typeface="Courier New" panose="02070309020205020404" pitchFamily="49" charset="0"/>
              </a:rPr>
              <a:t>-</a:t>
            </a:r>
            <a:r>
              <a:rPr lang="en-US" sz="1400" dirty="0">
                <a:effectLst/>
                <a:latin typeface="Courier New" panose="02070309020205020404" pitchFamily="49" charset="0"/>
              </a:rPr>
              <a:t>value </a:t>
            </a:r>
            <a:r>
              <a:rPr lang="en-US" sz="1400" b="1" dirty="0">
                <a:effectLst/>
                <a:latin typeface="Courier New" panose="02070309020205020404" pitchFamily="49" charset="0"/>
              </a:rPr>
              <a:t>=</a:t>
            </a:r>
            <a:r>
              <a:rPr lang="en-US" sz="1400" dirty="0">
                <a:effectLst/>
                <a:latin typeface="Courier New" panose="02070309020205020404" pitchFamily="49" charset="0"/>
              </a:rPr>
              <a:t> 0.02056 </a:t>
            </a:r>
            <a:endParaRPr lang="en-US" sz="1400" dirty="0">
              <a:effectLst/>
              <a:latin typeface="Courier New" panose="02070309020205020404" pitchFamily="49" charset="0"/>
            </a:endParaRPr>
          </a:p>
          <a:p>
            <a:pPr algn="just">
              <a:lnSpc>
                <a:spcPct val="150000"/>
              </a:lnSpc>
            </a:pPr>
            <a:r>
              <a:rPr lang="en-US" sz="1400" dirty="0">
                <a:effectLst/>
                <a:latin typeface="Courier New" panose="02070309020205020404" pitchFamily="49" charset="0"/>
              </a:rPr>
              <a:t>alternative hypothesis</a:t>
            </a:r>
            <a:r>
              <a:rPr lang="en-US" sz="1400" b="1" dirty="0">
                <a:effectLst/>
                <a:latin typeface="Courier New" panose="02070309020205020404" pitchFamily="49" charset="0"/>
              </a:rPr>
              <a:t>:</a:t>
            </a:r>
            <a:r>
              <a:rPr lang="en-US" sz="1400" dirty="0">
                <a:effectLst/>
                <a:latin typeface="Courier New" panose="02070309020205020404" pitchFamily="49" charset="0"/>
              </a:rPr>
              <a:t> true location shift is not equal to 0</a:t>
            </a:r>
            <a:endParaRPr lang="en-US" sz="1400" dirty="0">
              <a:effectLst/>
            </a:endParaRPr>
          </a:p>
        </p:txBody>
      </p:sp>
      <p:sp>
        <p:nvSpPr>
          <p:cNvPr id="9" name="TextBox 8"/>
          <p:cNvSpPr txBox="1"/>
          <p:nvPr/>
        </p:nvSpPr>
        <p:spPr>
          <a:xfrm>
            <a:off x="838200" y="1210449"/>
            <a:ext cx="10515600" cy="369332"/>
          </a:xfrm>
          <a:prstGeom prst="rect">
            <a:avLst/>
          </a:prstGeom>
          <a:noFill/>
        </p:spPr>
        <p:txBody>
          <a:bodyPr wrap="square">
            <a:spAutoFit/>
          </a:bodyPr>
          <a:lstStyle/>
          <a:p>
            <a:pPr algn="just"/>
            <a:r>
              <a:rPr lang="en-US" dirty="0">
                <a:latin typeface="Georgia Pro" panose="02040502050405020303" pitchFamily="18" charset="0"/>
              </a:rPr>
              <a:t>We obtain the following test statistic, the p-value and a reminder of the hypothesis tested.</a:t>
            </a:r>
            <a:endParaRPr lang="en-IN" dirty="0">
              <a:latin typeface="Georgia Pro" panose="02040502050405020303" pitchFamily="18" charset="0"/>
            </a:endParaRPr>
          </a:p>
        </p:txBody>
      </p:sp>
      <p:sp>
        <p:nvSpPr>
          <p:cNvPr id="11" name="TextBox 10"/>
          <p:cNvSpPr txBox="1"/>
          <p:nvPr/>
        </p:nvSpPr>
        <p:spPr>
          <a:xfrm>
            <a:off x="838200" y="4082708"/>
            <a:ext cx="10331244" cy="881139"/>
          </a:xfrm>
          <a:prstGeom prst="rect">
            <a:avLst/>
          </a:prstGeom>
          <a:noFill/>
        </p:spPr>
        <p:txBody>
          <a:bodyPr wrap="square">
            <a:spAutoFit/>
          </a:bodyPr>
          <a:lstStyle/>
          <a:p>
            <a:pPr>
              <a:lnSpc>
                <a:spcPct val="150000"/>
              </a:lnSpc>
            </a:pPr>
            <a:r>
              <a:rPr lang="en-US" dirty="0">
                <a:latin typeface="Georgia Pro" panose="02040502050405020303" pitchFamily="18" charset="0"/>
              </a:rPr>
              <a:t>The p-value is 0.02056. Therefore, at the 5% significance level, we reject the null hypothesis and we conclude that grades are significantly different between girls and boys.</a:t>
            </a:r>
            <a:endParaRPr lang="en-IN" dirty="0">
              <a:latin typeface="Georgia Pro" panose="02040502050405020303"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6" name="Content Placeholder 2"/>
          <p:cNvSpPr>
            <a:spLocks noGrp="1"/>
          </p:cNvSpPr>
          <p:nvPr/>
        </p:nvSpPr>
        <p:spPr bwMode="auto">
          <a:xfrm>
            <a:off x="838200" y="1129005"/>
            <a:ext cx="10515600" cy="478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fontAlgn="auto" hangingPunct="1">
              <a:spcAft>
                <a:spcPts val="0"/>
              </a:spcAft>
              <a:defRPr/>
            </a:pPr>
            <a:r>
              <a:rPr lang="en-CA" sz="2000" dirty="0">
                <a:latin typeface="Georgia Pro" panose="02040502050405020303" pitchFamily="18" charset="0"/>
              </a:rPr>
              <a:t>Relation between variables where changes in some variables may “explain” or possibly “cause” changes in other variables.  </a:t>
            </a:r>
            <a:endParaRPr lang="en-CA" sz="2000" dirty="0">
              <a:latin typeface="Georgia Pro" panose="02040502050405020303" pitchFamily="18" charset="0"/>
            </a:endParaRPr>
          </a:p>
          <a:p>
            <a:pPr algn="just" eaLnBrk="1" fontAlgn="auto" hangingPunct="1">
              <a:spcAft>
                <a:spcPts val="0"/>
              </a:spcAft>
              <a:defRPr/>
            </a:pPr>
            <a:endParaRPr lang="en-CA" sz="2000" dirty="0">
              <a:latin typeface="Georgia Pro" panose="02040502050405020303" pitchFamily="18" charset="0"/>
            </a:endParaRPr>
          </a:p>
          <a:p>
            <a:pPr algn="just" eaLnBrk="1" fontAlgn="auto" hangingPunct="1">
              <a:spcAft>
                <a:spcPts val="0"/>
              </a:spcAft>
              <a:defRPr/>
            </a:pPr>
            <a:r>
              <a:rPr lang="en-CA" sz="2000" dirty="0">
                <a:latin typeface="Georgia Pro" panose="02040502050405020303" pitchFamily="18" charset="0"/>
              </a:rPr>
              <a:t>Explanatory variables are termed the </a:t>
            </a:r>
            <a:r>
              <a:rPr lang="en-CA" sz="2000" b="1" dirty="0">
                <a:latin typeface="Georgia Pro" panose="02040502050405020303" pitchFamily="18" charset="0"/>
              </a:rPr>
              <a:t>independent</a:t>
            </a:r>
            <a:r>
              <a:rPr lang="en-CA" sz="2000" dirty="0">
                <a:latin typeface="Georgia Pro" panose="02040502050405020303" pitchFamily="18" charset="0"/>
              </a:rPr>
              <a:t> variables and the variables to be explained are termed the </a:t>
            </a:r>
            <a:r>
              <a:rPr lang="en-CA" sz="2000" b="1" dirty="0">
                <a:latin typeface="Georgia Pro" panose="02040502050405020303" pitchFamily="18" charset="0"/>
              </a:rPr>
              <a:t>dependent</a:t>
            </a:r>
            <a:r>
              <a:rPr lang="en-CA" sz="2000" dirty="0">
                <a:latin typeface="Georgia Pro" panose="02040502050405020303" pitchFamily="18" charset="0"/>
              </a:rPr>
              <a:t> variables.</a:t>
            </a:r>
            <a:endParaRPr lang="en-CA" sz="2000" dirty="0">
              <a:latin typeface="Georgia Pro" panose="02040502050405020303" pitchFamily="18" charset="0"/>
            </a:endParaRPr>
          </a:p>
          <a:p>
            <a:pPr algn="just" eaLnBrk="1" fontAlgn="auto" hangingPunct="1">
              <a:spcAft>
                <a:spcPts val="0"/>
              </a:spcAft>
              <a:defRPr/>
            </a:pPr>
            <a:endParaRPr lang="en-CA" sz="2000" dirty="0">
              <a:latin typeface="Georgia Pro" panose="02040502050405020303" pitchFamily="18" charset="0"/>
            </a:endParaRPr>
          </a:p>
          <a:p>
            <a:pPr algn="just" eaLnBrk="1" fontAlgn="auto" hangingPunct="1">
              <a:spcAft>
                <a:spcPts val="0"/>
              </a:spcAft>
              <a:defRPr/>
            </a:pPr>
            <a:r>
              <a:rPr lang="en-CA" sz="2000" dirty="0">
                <a:latin typeface="Georgia Pro" panose="02040502050405020303" pitchFamily="18" charset="0"/>
              </a:rPr>
              <a:t>Regression model estimates the nature of the relationship between the independent and dependent variables. </a:t>
            </a:r>
            <a:endParaRPr lang="en-CA" sz="2000" dirty="0">
              <a:latin typeface="Georgia Pro" panose="02040502050405020303" pitchFamily="18" charset="0"/>
            </a:endParaRPr>
          </a:p>
          <a:p>
            <a:pPr lvl="1" algn="just" eaLnBrk="1" fontAlgn="auto" hangingPunct="1">
              <a:spcAft>
                <a:spcPts val="0"/>
              </a:spcAft>
              <a:defRPr/>
            </a:pPr>
            <a:r>
              <a:rPr lang="en-CA" sz="2000" dirty="0">
                <a:latin typeface="Georgia Pro" panose="02040502050405020303" pitchFamily="18" charset="0"/>
              </a:rPr>
              <a:t>Change in dependent variables that results from changes in independent variables, </a:t>
            </a:r>
            <a:r>
              <a:rPr lang="en-CA" sz="2000" dirty="0" err="1">
                <a:latin typeface="Georgia Pro" panose="02040502050405020303" pitchFamily="18" charset="0"/>
              </a:rPr>
              <a:t>ie</a:t>
            </a:r>
            <a:r>
              <a:rPr lang="en-CA" sz="2000" dirty="0">
                <a:latin typeface="Georgia Pro" panose="02040502050405020303" pitchFamily="18" charset="0"/>
              </a:rPr>
              <a:t>. size of the relationship.</a:t>
            </a:r>
            <a:endParaRPr lang="en-CA" sz="2000" dirty="0">
              <a:latin typeface="Georgia Pro" panose="02040502050405020303" pitchFamily="18" charset="0"/>
            </a:endParaRPr>
          </a:p>
          <a:p>
            <a:pPr lvl="1" algn="just" eaLnBrk="1" fontAlgn="auto" hangingPunct="1">
              <a:spcAft>
                <a:spcPts val="0"/>
              </a:spcAft>
              <a:defRPr/>
            </a:pPr>
            <a:r>
              <a:rPr lang="en-CA" sz="2000" dirty="0">
                <a:latin typeface="Georgia Pro" panose="02040502050405020303" pitchFamily="18" charset="0"/>
              </a:rPr>
              <a:t>Strength of the relationship.</a:t>
            </a:r>
            <a:endParaRPr lang="en-CA" sz="2000" dirty="0">
              <a:latin typeface="Georgia Pro" panose="02040502050405020303" pitchFamily="18" charset="0"/>
            </a:endParaRPr>
          </a:p>
          <a:p>
            <a:pPr lvl="1" algn="just" eaLnBrk="1" fontAlgn="auto" hangingPunct="1">
              <a:spcAft>
                <a:spcPts val="0"/>
              </a:spcAft>
              <a:defRPr/>
            </a:pPr>
            <a:r>
              <a:rPr lang="en-CA" sz="2000" dirty="0">
                <a:latin typeface="Georgia Pro" panose="02040502050405020303" pitchFamily="18" charset="0"/>
              </a:rPr>
              <a:t>Statistical significance of the relationship.</a:t>
            </a:r>
            <a:endParaRPr lang="en-CA" sz="2000" dirty="0">
              <a:latin typeface="Georgia Pro" panose="02040502050405020303" pitchFamily="18" charset="0"/>
            </a:endParaRPr>
          </a:p>
        </p:txBody>
      </p:sp>
      <p:sp>
        <p:nvSpPr>
          <p:cNvPr id="7"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Correlation and Regression</a:t>
            </a:r>
            <a:endParaRPr lang="en-US" sz="2800" b="1" dirty="0">
              <a:solidFill>
                <a:srgbClr val="2C326F"/>
              </a:solidFill>
              <a:latin typeface="Georgia Pro" panose="02040502050405020303"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Examples</a:t>
            </a:r>
            <a:endParaRPr lang="en-US" sz="2800" b="1" dirty="0">
              <a:solidFill>
                <a:srgbClr val="2C326F"/>
              </a:solidFill>
              <a:latin typeface="Georgia Pro" panose="02040502050405020303" pitchFamily="18" charset="0"/>
            </a:endParaRPr>
          </a:p>
        </p:txBody>
      </p:sp>
      <p:sp>
        <p:nvSpPr>
          <p:cNvPr id="4" name="Content Placeholder 2"/>
          <p:cNvSpPr>
            <a:spLocks noGrp="1"/>
          </p:cNvSpPr>
          <p:nvPr/>
        </p:nvSpPr>
        <p:spPr bwMode="auto">
          <a:xfrm>
            <a:off x="1073020" y="1198830"/>
            <a:ext cx="10280780" cy="446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50000"/>
              </a:lnSpc>
            </a:pPr>
            <a:r>
              <a:rPr lang="en-CA" altLang="en-US" sz="1800" dirty="0">
                <a:latin typeface="Georgia Pro" panose="02040502050405020303" pitchFamily="18" charset="0"/>
              </a:rPr>
              <a:t>Dependent variable is retail price of gasoline – independent variable is the price of crude oil.</a:t>
            </a:r>
            <a:endParaRPr lang="en-CA" altLang="en-US" sz="1800" dirty="0">
              <a:latin typeface="Georgia Pro" panose="02040502050405020303" pitchFamily="18" charset="0"/>
            </a:endParaRPr>
          </a:p>
          <a:p>
            <a:pPr algn="just" eaLnBrk="1" hangingPunct="1">
              <a:lnSpc>
                <a:spcPct val="150000"/>
              </a:lnSpc>
            </a:pPr>
            <a:r>
              <a:rPr lang="en-CA" altLang="en-US" sz="1800" dirty="0">
                <a:latin typeface="Georgia Pro" panose="02040502050405020303" pitchFamily="18" charset="0"/>
              </a:rPr>
              <a:t>Dependent variable is employment income – independent variables might be hours of work, education, occupation, sex, age, region, years of experience, unionization status, etc.</a:t>
            </a:r>
            <a:endParaRPr lang="en-CA" altLang="en-US" sz="1800" dirty="0">
              <a:latin typeface="Georgia Pro" panose="02040502050405020303" pitchFamily="18" charset="0"/>
            </a:endParaRPr>
          </a:p>
          <a:p>
            <a:pPr algn="just" eaLnBrk="1" hangingPunct="1">
              <a:lnSpc>
                <a:spcPct val="150000"/>
              </a:lnSpc>
            </a:pPr>
            <a:endParaRPr lang="en-CA" altLang="en-US" sz="1800" dirty="0">
              <a:latin typeface="Georgia Pro" panose="02040502050405020303" pitchFamily="18" charset="0"/>
            </a:endParaRPr>
          </a:p>
          <a:p>
            <a:pPr algn="just" eaLnBrk="1" hangingPunct="1">
              <a:lnSpc>
                <a:spcPct val="150000"/>
              </a:lnSpc>
            </a:pPr>
            <a:r>
              <a:rPr lang="en-CA" altLang="en-US" sz="1800" dirty="0">
                <a:latin typeface="Georgia Pro" panose="02040502050405020303" pitchFamily="18" charset="0"/>
              </a:rPr>
              <a:t>Price of a product and quantity produced or sold:</a:t>
            </a:r>
            <a:endParaRPr lang="en-CA" altLang="en-US" sz="1800" dirty="0">
              <a:latin typeface="Georgia Pro" panose="02040502050405020303" pitchFamily="18" charset="0"/>
            </a:endParaRPr>
          </a:p>
          <a:p>
            <a:pPr lvl="1" algn="just" eaLnBrk="1" hangingPunct="1">
              <a:lnSpc>
                <a:spcPct val="150000"/>
              </a:lnSpc>
            </a:pPr>
            <a:r>
              <a:rPr lang="en-CA" altLang="en-US" sz="1800" dirty="0">
                <a:latin typeface="Georgia Pro" panose="02040502050405020303" pitchFamily="18" charset="0"/>
              </a:rPr>
              <a:t>Quantity sold affected by price.  Dependent variable is quantity of product sold – independent variable is price.   </a:t>
            </a:r>
            <a:endParaRPr lang="en-CA" altLang="en-US" sz="1800" dirty="0">
              <a:latin typeface="Georgia Pro" panose="02040502050405020303" pitchFamily="18" charset="0"/>
            </a:endParaRPr>
          </a:p>
          <a:p>
            <a:pPr lvl="1" algn="just" eaLnBrk="1" hangingPunct="1">
              <a:lnSpc>
                <a:spcPct val="150000"/>
              </a:lnSpc>
            </a:pPr>
            <a:r>
              <a:rPr lang="en-CA" altLang="en-US" sz="1800" dirty="0">
                <a:latin typeface="Georgia Pro" panose="02040502050405020303" pitchFamily="18" charset="0"/>
              </a:rPr>
              <a:t>Price affected by quantity offered for sale.  Dependent variable is price – independent variable is quantity sold.</a:t>
            </a:r>
            <a:endParaRPr lang="en-CA" altLang="en-US" sz="1800" dirty="0">
              <a:latin typeface="Georgia Pro" panose="02040502050405020303"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2369976" y="532547"/>
            <a:ext cx="8011512" cy="567102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Bivariate and multivariate models</a:t>
            </a:r>
            <a:endParaRPr lang="en-US" sz="2800" b="1" dirty="0">
              <a:solidFill>
                <a:srgbClr val="2C326F"/>
              </a:solidFill>
              <a:latin typeface="Georgia Pro" panose="02040502050405020303" pitchFamily="18" charset="0"/>
            </a:endParaRPr>
          </a:p>
        </p:txBody>
      </p:sp>
      <p:sp>
        <p:nvSpPr>
          <p:cNvPr id="10" name="Content Placeholder 2"/>
          <p:cNvSpPr txBox="1"/>
          <p:nvPr/>
        </p:nvSpPr>
        <p:spPr>
          <a:xfrm>
            <a:off x="597694" y="1357313"/>
            <a:ext cx="10996612" cy="4857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CA" altLang="en-US" sz="2000" dirty="0">
              <a:latin typeface="Georgia Pro" panose="02040502050405020303" pitchFamily="18" charset="0"/>
            </a:endParaRPr>
          </a:p>
          <a:p>
            <a:pPr>
              <a:buFont typeface="Arial" panose="020B0604020202020204" pitchFamily="34" charset="0"/>
              <a:buNone/>
            </a:pPr>
            <a:r>
              <a:rPr lang="en-CA" altLang="en-US" sz="1800" dirty="0">
                <a:latin typeface="Georgia Pro" panose="02040502050405020303" pitchFamily="18" charset="0"/>
              </a:rPr>
              <a:t>	(Education)  	</a:t>
            </a:r>
            <a:r>
              <a:rPr lang="en-CA" altLang="en-US" sz="2000" i="1" dirty="0">
                <a:latin typeface="Georgia Pro" panose="02040502050405020303" pitchFamily="18" charset="0"/>
              </a:rPr>
              <a:t>x </a:t>
            </a:r>
            <a:r>
              <a:rPr lang="en-CA" altLang="en-US" sz="2000" dirty="0">
                <a:latin typeface="Georgia Pro" panose="02040502050405020303" pitchFamily="18" charset="0"/>
              </a:rPr>
              <a:t>                                             	</a:t>
            </a:r>
            <a:r>
              <a:rPr lang="en-CA" altLang="en-US" sz="2000" i="1" dirty="0">
                <a:latin typeface="Georgia Pro" panose="02040502050405020303" pitchFamily="18" charset="0"/>
              </a:rPr>
              <a:t>y  </a:t>
            </a:r>
            <a:r>
              <a:rPr lang="en-CA" altLang="en-US" sz="2000" dirty="0">
                <a:latin typeface="Georgia Pro" panose="02040502050405020303" pitchFamily="18" charset="0"/>
              </a:rPr>
              <a:t> (Income)</a:t>
            </a:r>
            <a:endParaRPr lang="en-CA" altLang="en-US" sz="2000" dirty="0">
              <a:latin typeface="Georgia Pro" panose="02040502050405020303" pitchFamily="18" charset="0"/>
            </a:endParaRPr>
          </a:p>
          <a:p>
            <a:pPr>
              <a:buFont typeface="Arial" panose="020B0604020202020204" pitchFamily="34" charset="0"/>
              <a:buNone/>
            </a:pPr>
            <a:endParaRPr lang="en-CA" altLang="en-US" sz="2000" dirty="0">
              <a:latin typeface="Georgia Pro" panose="02040502050405020303" pitchFamily="18" charset="0"/>
            </a:endParaRPr>
          </a:p>
          <a:p>
            <a:pPr>
              <a:buFont typeface="Arial" panose="020B0604020202020204" pitchFamily="34" charset="0"/>
              <a:buNone/>
            </a:pPr>
            <a:endParaRPr lang="en-CA" altLang="en-US" sz="2000" dirty="0">
              <a:latin typeface="Georgia Pro" panose="02040502050405020303" pitchFamily="18" charset="0"/>
            </a:endParaRPr>
          </a:p>
          <a:p>
            <a:pPr>
              <a:buFont typeface="Arial" panose="020B0604020202020204" pitchFamily="34" charset="0"/>
              <a:buNone/>
            </a:pPr>
            <a:endParaRPr lang="en-CA" altLang="en-US" sz="2000" dirty="0">
              <a:latin typeface="Georgia Pro" panose="02040502050405020303" pitchFamily="18" charset="0"/>
            </a:endParaRPr>
          </a:p>
          <a:p>
            <a:pPr>
              <a:buFont typeface="Arial" panose="020B0604020202020204" pitchFamily="34" charset="0"/>
              <a:buNone/>
            </a:pPr>
            <a:r>
              <a:rPr lang="en-CA" altLang="en-US" sz="2000" dirty="0">
                <a:latin typeface="Georgia Pro" panose="02040502050405020303" pitchFamily="18" charset="0"/>
              </a:rPr>
              <a:t>	(Education)	</a:t>
            </a:r>
            <a:r>
              <a:rPr lang="en-CA" altLang="en-US" sz="2000" i="1" dirty="0">
                <a:latin typeface="Georgia Pro" panose="02040502050405020303" pitchFamily="18" charset="0"/>
              </a:rPr>
              <a:t>x</a:t>
            </a:r>
            <a:r>
              <a:rPr lang="en-CA" altLang="en-US" sz="2000" baseline="-25000" dirty="0">
                <a:latin typeface="Georgia Pro" panose="02040502050405020303" pitchFamily="18" charset="0"/>
              </a:rPr>
              <a:t>1</a:t>
            </a:r>
            <a:endParaRPr lang="en-CA" altLang="en-US" sz="2000" baseline="-25000" dirty="0">
              <a:latin typeface="Georgia Pro" panose="02040502050405020303" pitchFamily="18" charset="0"/>
            </a:endParaRPr>
          </a:p>
          <a:p>
            <a:pPr>
              <a:buFont typeface="Arial" panose="020B0604020202020204" pitchFamily="34" charset="0"/>
              <a:buNone/>
            </a:pPr>
            <a:r>
              <a:rPr lang="en-CA" altLang="en-US" sz="2000" dirty="0">
                <a:latin typeface="Georgia Pro" panose="02040502050405020303" pitchFamily="18" charset="0"/>
              </a:rPr>
              <a:t>	(Sex)		</a:t>
            </a:r>
            <a:r>
              <a:rPr lang="en-CA" altLang="en-US" sz="2000" i="1" dirty="0">
                <a:latin typeface="Georgia Pro" panose="02040502050405020303" pitchFamily="18" charset="0"/>
              </a:rPr>
              <a:t>x</a:t>
            </a:r>
            <a:r>
              <a:rPr lang="en-CA" altLang="en-US" sz="2000" baseline="-25000" dirty="0">
                <a:latin typeface="Georgia Pro" panose="02040502050405020303" pitchFamily="18" charset="0"/>
              </a:rPr>
              <a:t>2						</a:t>
            </a:r>
            <a:endParaRPr lang="en-CA" altLang="en-US" sz="2000" baseline="-25000" dirty="0">
              <a:latin typeface="Georgia Pro" panose="02040502050405020303" pitchFamily="18" charset="0"/>
            </a:endParaRPr>
          </a:p>
          <a:p>
            <a:pPr>
              <a:buFont typeface="Arial" panose="020B0604020202020204" pitchFamily="34" charset="0"/>
              <a:buNone/>
            </a:pPr>
            <a:r>
              <a:rPr lang="en-CA" altLang="en-US" sz="2000" dirty="0">
                <a:latin typeface="Georgia Pro" panose="02040502050405020303" pitchFamily="18" charset="0"/>
              </a:rPr>
              <a:t>	(Experience)	</a:t>
            </a:r>
            <a:r>
              <a:rPr lang="en-CA" altLang="en-US" sz="2000" i="1" dirty="0">
                <a:latin typeface="Georgia Pro" panose="02040502050405020303" pitchFamily="18" charset="0"/>
              </a:rPr>
              <a:t>x</a:t>
            </a:r>
            <a:r>
              <a:rPr lang="en-CA" altLang="en-US" sz="2000" baseline="-25000" dirty="0">
                <a:latin typeface="Georgia Pro" panose="02040502050405020303" pitchFamily="18" charset="0"/>
              </a:rPr>
              <a:t>3					</a:t>
            </a:r>
            <a:endParaRPr lang="en-CA" altLang="en-US" sz="2000" dirty="0">
              <a:latin typeface="Georgia Pro" panose="02040502050405020303" pitchFamily="18" charset="0"/>
            </a:endParaRPr>
          </a:p>
          <a:p>
            <a:pPr>
              <a:buFont typeface="Arial" panose="020B0604020202020204" pitchFamily="34" charset="0"/>
              <a:buNone/>
            </a:pPr>
            <a:r>
              <a:rPr lang="en-CA" altLang="en-US" sz="2000" dirty="0">
                <a:latin typeface="Georgia Pro" panose="02040502050405020303" pitchFamily="18" charset="0"/>
              </a:rPr>
              <a:t>	(Age)		</a:t>
            </a:r>
            <a:r>
              <a:rPr lang="en-CA" altLang="en-US" sz="2000" i="1" dirty="0">
                <a:latin typeface="Georgia Pro" panose="02040502050405020303" pitchFamily="18" charset="0"/>
              </a:rPr>
              <a:t>x</a:t>
            </a:r>
            <a:r>
              <a:rPr lang="en-CA" altLang="en-US" sz="2000" baseline="-25000" dirty="0">
                <a:latin typeface="Georgia Pro" panose="02040502050405020303" pitchFamily="18" charset="0"/>
              </a:rPr>
              <a:t>4</a:t>
            </a:r>
            <a:endParaRPr lang="en-CA" altLang="en-US" sz="2000" baseline="-25000" dirty="0">
              <a:latin typeface="Georgia Pro" panose="02040502050405020303" pitchFamily="18" charset="0"/>
            </a:endParaRPr>
          </a:p>
          <a:p>
            <a:pPr>
              <a:buFont typeface="Arial" panose="020B0604020202020204" pitchFamily="34" charset="0"/>
              <a:buNone/>
            </a:pPr>
            <a:r>
              <a:rPr lang="en-CA" altLang="en-US" sz="2000" dirty="0">
                <a:latin typeface="Georgia Pro" panose="02040502050405020303" pitchFamily="18" charset="0"/>
              </a:rPr>
              <a:t>                                                               </a:t>
            </a:r>
            <a:endParaRPr lang="en-CA" altLang="en-US" sz="2000" dirty="0">
              <a:latin typeface="Georgia Pro" panose="02040502050405020303" pitchFamily="18" charset="0"/>
            </a:endParaRPr>
          </a:p>
          <a:p>
            <a:pPr>
              <a:buFont typeface="Arial" panose="020B0604020202020204" pitchFamily="34" charset="0"/>
              <a:buNone/>
            </a:pPr>
            <a:endParaRPr lang="en-CA" altLang="en-US" sz="2000" baseline="-25000" dirty="0">
              <a:latin typeface="Georgia Pro" panose="02040502050405020303" pitchFamily="18" charset="0"/>
            </a:endParaRPr>
          </a:p>
          <a:p>
            <a:pPr>
              <a:buFont typeface="Arial" panose="020B0604020202020204" pitchFamily="34" charset="0"/>
              <a:buNone/>
            </a:pPr>
            <a:endParaRPr lang="en-CA" altLang="en-US" sz="2000" dirty="0">
              <a:latin typeface="Georgia Pro" panose="02040502050405020303" pitchFamily="18" charset="0"/>
            </a:endParaRPr>
          </a:p>
        </p:txBody>
      </p:sp>
      <p:cxnSp>
        <p:nvCxnSpPr>
          <p:cNvPr id="11" name="Straight Arrow Connector 10"/>
          <p:cNvCxnSpPr/>
          <p:nvPr/>
        </p:nvCxnSpPr>
        <p:spPr>
          <a:xfrm>
            <a:off x="2774155" y="1956484"/>
            <a:ext cx="3357563"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2809875" y="3545439"/>
            <a:ext cx="3298031" cy="1212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2809875" y="3869289"/>
            <a:ext cx="3333750" cy="915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TextBox 9"/>
          <p:cNvSpPr txBox="1">
            <a:spLocks noChangeArrowheads="1"/>
          </p:cNvSpPr>
          <p:nvPr/>
        </p:nvSpPr>
        <p:spPr bwMode="auto">
          <a:xfrm>
            <a:off x="6143625" y="3606039"/>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sz="2400" i="1" dirty="0">
                <a:latin typeface="Georgia Pro" panose="02040502050405020303" pitchFamily="18" charset="0"/>
              </a:rPr>
              <a:t>y</a:t>
            </a:r>
            <a:r>
              <a:rPr lang="en-CA" altLang="en-US" sz="2400" dirty="0">
                <a:latin typeface="Georgia Pro" panose="02040502050405020303" pitchFamily="18" charset="0"/>
              </a:rPr>
              <a:t>    </a:t>
            </a:r>
            <a:r>
              <a:rPr lang="en-CA" altLang="en-US" dirty="0">
                <a:latin typeface="Georgia Pro" panose="02040502050405020303" pitchFamily="18" charset="0"/>
              </a:rPr>
              <a:t>(Income)</a:t>
            </a:r>
            <a:endParaRPr lang="en-CA" altLang="en-US" dirty="0">
              <a:latin typeface="Georgia Pro" panose="02040502050405020303" pitchFamily="18" charset="0"/>
            </a:endParaRPr>
          </a:p>
        </p:txBody>
      </p:sp>
      <p:cxnSp>
        <p:nvCxnSpPr>
          <p:cNvPr id="15" name="Straight Arrow Connector 14"/>
          <p:cNvCxnSpPr/>
          <p:nvPr/>
        </p:nvCxnSpPr>
        <p:spPr>
          <a:xfrm flipV="1">
            <a:off x="2809875" y="4000500"/>
            <a:ext cx="3286125" cy="2857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2816533" y="4123840"/>
            <a:ext cx="3286125" cy="642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22"/>
          <p:cNvSpPr txBox="1">
            <a:spLocks noChangeArrowheads="1"/>
          </p:cNvSpPr>
          <p:nvPr/>
        </p:nvSpPr>
        <p:spPr bwMode="auto">
          <a:xfrm>
            <a:off x="2286000" y="1285875"/>
            <a:ext cx="4857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b="1" dirty="0">
                <a:latin typeface="Georgia Pro" panose="02040502050405020303" pitchFamily="18" charset="0"/>
              </a:rPr>
              <a:t>Bivariate or simple regression model</a:t>
            </a:r>
            <a:endParaRPr lang="en-CA" altLang="en-US" b="1" dirty="0">
              <a:latin typeface="Georgia Pro" panose="02040502050405020303" pitchFamily="18" charset="0"/>
            </a:endParaRPr>
          </a:p>
        </p:txBody>
      </p:sp>
      <p:sp>
        <p:nvSpPr>
          <p:cNvPr id="18" name="TextBox 23"/>
          <p:cNvSpPr txBox="1">
            <a:spLocks noChangeArrowheads="1"/>
          </p:cNvSpPr>
          <p:nvPr/>
        </p:nvSpPr>
        <p:spPr bwMode="auto">
          <a:xfrm>
            <a:off x="2000250" y="2761013"/>
            <a:ext cx="5429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CA" altLang="en-US" b="1" dirty="0">
                <a:latin typeface="Georgia Pro" panose="02040502050405020303" pitchFamily="18" charset="0"/>
              </a:rPr>
              <a:t>Multivariate or multiple regression model</a:t>
            </a:r>
            <a:endParaRPr lang="en-CA" altLang="en-US" b="1" dirty="0">
              <a:latin typeface="Georgia Pro" panose="02040502050405020303" pitchFamily="18" charset="0"/>
            </a:endParaRPr>
          </a:p>
        </p:txBody>
      </p:sp>
      <p:sp>
        <p:nvSpPr>
          <p:cNvPr id="19" name="TextBox 24"/>
          <p:cNvSpPr txBox="1">
            <a:spLocks noChangeArrowheads="1"/>
          </p:cNvSpPr>
          <p:nvPr/>
        </p:nvSpPr>
        <p:spPr bwMode="auto">
          <a:xfrm>
            <a:off x="2428875" y="5605518"/>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dirty="0">
                <a:latin typeface="Georgia Pro" panose="02040502050405020303" pitchFamily="18" charset="0"/>
              </a:rPr>
              <a:t>Price of wheat </a:t>
            </a:r>
            <a:endParaRPr lang="en-CA" altLang="en-US" dirty="0">
              <a:latin typeface="Georgia Pro" panose="02040502050405020303" pitchFamily="18" charset="0"/>
            </a:endParaRPr>
          </a:p>
        </p:txBody>
      </p:sp>
      <p:sp>
        <p:nvSpPr>
          <p:cNvPr id="20" name="TextBox 25"/>
          <p:cNvSpPr txBox="1">
            <a:spLocks noChangeArrowheads="1"/>
          </p:cNvSpPr>
          <p:nvPr/>
        </p:nvSpPr>
        <p:spPr bwMode="auto">
          <a:xfrm>
            <a:off x="5762625" y="5599280"/>
            <a:ext cx="4000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dirty="0">
                <a:latin typeface="Georgia Pro" panose="02040502050405020303" pitchFamily="18" charset="0"/>
              </a:rPr>
              <a:t>Quantity of wheat produced</a:t>
            </a:r>
            <a:endParaRPr lang="en-CA" altLang="en-US" dirty="0">
              <a:latin typeface="Georgia Pro" panose="02040502050405020303" pitchFamily="18" charset="0"/>
            </a:endParaRPr>
          </a:p>
        </p:txBody>
      </p:sp>
      <p:cxnSp>
        <p:nvCxnSpPr>
          <p:cNvPr id="21" name="Straight Arrow Connector 20"/>
          <p:cNvCxnSpPr/>
          <p:nvPr/>
        </p:nvCxnSpPr>
        <p:spPr>
          <a:xfrm>
            <a:off x="4258405" y="5806274"/>
            <a:ext cx="1428750" cy="1588"/>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2" name="TextBox 28"/>
          <p:cNvSpPr txBox="1">
            <a:spLocks noChangeArrowheads="1"/>
          </p:cNvSpPr>
          <p:nvPr/>
        </p:nvSpPr>
        <p:spPr bwMode="auto">
          <a:xfrm>
            <a:off x="3073271" y="5142080"/>
            <a:ext cx="4929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CA" altLang="en-US" b="1" dirty="0">
                <a:latin typeface="Georgia Pro" panose="02040502050405020303" pitchFamily="18" charset="0"/>
              </a:rPr>
              <a:t>Model with simultaneous relationship</a:t>
            </a:r>
            <a:endParaRPr lang="en-CA" altLang="en-US" b="1" dirty="0">
              <a:latin typeface="Georgia Pro" panose="02040502050405020303" pitchFamily="18" charset="0"/>
            </a:endParaRPr>
          </a:p>
        </p:txBody>
      </p:sp>
      <p:sp>
        <p:nvSpPr>
          <p:cNvPr id="25" name="TextBox 24"/>
          <p:cNvSpPr txBox="1"/>
          <p:nvPr/>
        </p:nvSpPr>
        <p:spPr>
          <a:xfrm>
            <a:off x="6305356" y="957203"/>
            <a:ext cx="6127345" cy="400110"/>
          </a:xfrm>
          <a:prstGeom prst="rect">
            <a:avLst/>
          </a:prstGeom>
          <a:noFill/>
        </p:spPr>
        <p:txBody>
          <a:bodyPr wrap="square" rtlCol="0">
            <a:spAutoFit/>
          </a:bodyPr>
          <a:lstStyle/>
          <a:p>
            <a:r>
              <a:rPr lang="en-US" sz="2000" b="1" dirty="0">
                <a:solidFill>
                  <a:srgbClr val="FF0000"/>
                </a:solidFill>
                <a:latin typeface="Georgia Pro" panose="02040502050405020303" pitchFamily="18" charset="0"/>
              </a:rPr>
              <a:t>100% Y = 0.2*x1+0.15* x2+0.5*x3+0.15*x4</a:t>
            </a:r>
            <a:endParaRPr lang="en-IN" sz="2000" b="1" dirty="0">
              <a:solidFill>
                <a:srgbClr val="FF0000"/>
              </a:solidFill>
              <a:latin typeface="Georgia Pro" panose="02040502050405020303"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Bivariate or simple linear regression </a:t>
            </a:r>
            <a:endParaRPr lang="en-US" sz="2800" b="1" dirty="0">
              <a:solidFill>
                <a:srgbClr val="2C326F"/>
              </a:solidFill>
              <a:latin typeface="Georgia Pro" panose="02040502050405020303" pitchFamily="18" charset="0"/>
            </a:endParaRPr>
          </a:p>
        </p:txBody>
      </p:sp>
      <p:sp>
        <p:nvSpPr>
          <p:cNvPr id="6" name="TextBox 5"/>
          <p:cNvSpPr txBox="1"/>
          <p:nvPr/>
        </p:nvSpPr>
        <p:spPr>
          <a:xfrm>
            <a:off x="838200" y="1175657"/>
            <a:ext cx="10515600" cy="420512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Georgia Pro" panose="02040502050405020303" pitchFamily="18" charset="0"/>
              </a:rPr>
              <a:t>x is the independent variable</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y is the dependent variable</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The regression model is</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The model has two variables, the independent or explanatory variable, x, and the dependent variable y, the variable whose variation is to be explained.</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The relationship between x and y is a linear or straight line relationship.</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Two parameters to estimate – the slope of the line β1 and the y-intercept β0 (where the line crosses the vertical axis).   </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ε is the unexplained, random, or error component.   Much more on this later. </a:t>
            </a:r>
            <a:endParaRPr lang="en-US" dirty="0">
              <a:latin typeface="Georgia Pro" panose="02040502050405020303" pitchFamily="18" charset="0"/>
            </a:endParaRPr>
          </a:p>
        </p:txBody>
      </p:sp>
      <mc:AlternateContent xmlns:mc="http://schemas.openxmlformats.org/markup-compatibility/2006">
        <mc:Choice xmlns:a14="http://schemas.microsoft.com/office/drawing/2010/main" Requires="a14">
          <p:sp>
            <p:nvSpPr>
              <p:cNvPr id="7" name="Object 6"/>
              <p:cNvSpPr txBox="1"/>
              <p:nvPr/>
            </p:nvSpPr>
            <p:spPr bwMode="auto">
              <a:xfrm>
                <a:off x="2928938" y="2428875"/>
                <a:ext cx="2286000" cy="416962"/>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𝑦</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𝛽</m:t>
                          </m:r>
                        </m:e>
                        <m:sub>
                          <m:r>
                            <a:rPr lang="en-IN" i="1">
                              <a:solidFill>
                                <a:srgbClr val="000000"/>
                              </a:solidFill>
                              <a:latin typeface="Cambria Math" panose="02040503050406030204" pitchFamily="18" charset="0"/>
                            </a:rPr>
                            <m:t>0</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𝛽</m:t>
                          </m:r>
                        </m:e>
                        <m:sub>
                          <m:r>
                            <a:rPr lang="en-IN" i="1">
                              <a:solidFill>
                                <a:srgbClr val="000000"/>
                              </a:solidFill>
                              <a:latin typeface="Cambria Math" panose="02040503050406030204" pitchFamily="18" charset="0"/>
                            </a:rPr>
                            <m:t>1</m:t>
                          </m:r>
                        </m:sub>
                      </m:sSub>
                      <m:r>
                        <a:rPr lang="en-IN" i="1">
                          <a:solidFill>
                            <a:srgbClr val="000000"/>
                          </a:solidFill>
                          <a:latin typeface="Cambria Math" panose="02040503050406030204" pitchFamily="18" charset="0"/>
                        </a:rPr>
                        <m:t>𝑥</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𝜀</m:t>
                      </m:r>
                    </m:oMath>
                  </m:oMathPara>
                </a14:m>
                <a:endParaRPr lang="en-IN" dirty="0"/>
              </a:p>
            </p:txBody>
          </p:sp>
        </mc:Choice>
        <mc:Fallback>
          <p:sp>
            <p:nvSpPr>
              <p:cNvPr id="7" name="Object 6"/>
              <p:cNvSpPr txBox="1">
                <a:spLocks noRot="1" noChangeAspect="1" noMove="1" noResize="1" noEditPoints="1" noAdjustHandles="1" noChangeArrowheads="1" noChangeShapeType="1" noTextEdit="1"/>
              </p:cNvSpPr>
              <p:nvPr/>
            </p:nvSpPr>
            <p:spPr bwMode="auto">
              <a:xfrm>
                <a:off x="2928938" y="2428875"/>
                <a:ext cx="2286000" cy="416962"/>
              </a:xfrm>
              <a:prstGeom prst="rect">
                <a:avLst/>
              </a:prstGeom>
              <a:blipFill rotWithShape="1">
                <a:blip r:embed="rId1"/>
                <a:stretch>
                  <a:fillRect l="-14" r="14" b="96"/>
                </a:stretch>
              </a:blipFill>
              <a:ln>
                <a:noFill/>
              </a:ln>
              <a:effectLst/>
            </p:spPr>
            <p:txBody>
              <a:bodyPr/>
              <a:lstStyle/>
              <a:p>
                <a:r>
                  <a:rPr lang="en-US"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Regression line</a:t>
            </a:r>
            <a:endParaRPr lang="en-US" sz="2800" b="1" dirty="0">
              <a:solidFill>
                <a:srgbClr val="2C326F"/>
              </a:solidFill>
              <a:latin typeface="Georgia Pro" panose="02040502050405020303" pitchFamily="18" charset="0"/>
            </a:endParaRPr>
          </a:p>
        </p:txBody>
      </p:sp>
      <p:sp>
        <p:nvSpPr>
          <p:cNvPr id="7" name="TextBox 6"/>
          <p:cNvSpPr txBox="1"/>
          <p:nvPr/>
        </p:nvSpPr>
        <p:spPr>
          <a:xfrm>
            <a:off x="838200" y="1156996"/>
            <a:ext cx="10515600" cy="33741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Georgia Pro" panose="02040502050405020303" pitchFamily="18" charset="0"/>
              </a:rPr>
              <a:t>The regression model is</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Data about x and y are obtained from a sample.</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From the sample of values of x and y, estimates b0 of β0 and b1 of β1 are obtained using the least squares or another method.</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The resulting estimate of the model is</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The symbol    is termed “y hat” and refers to the predicted values of the dependent variable y that are associated with values of x, given the linear model.   </a:t>
            </a:r>
            <a:endParaRPr lang="en-US" dirty="0">
              <a:latin typeface="Georgia Pro" panose="02040502050405020303" pitchFamily="18" charset="0"/>
            </a:endParaRPr>
          </a:p>
        </p:txBody>
      </p:sp>
      <mc:AlternateContent xmlns:mc="http://schemas.openxmlformats.org/markup-compatibility/2006">
        <mc:Choice xmlns:a14="http://schemas.microsoft.com/office/drawing/2010/main" Requires="a14">
          <p:sp>
            <p:nvSpPr>
              <p:cNvPr id="8" name="Object 6"/>
              <p:cNvSpPr txBox="1"/>
              <p:nvPr/>
            </p:nvSpPr>
            <p:spPr bwMode="auto">
              <a:xfrm>
                <a:off x="3648562" y="1240975"/>
                <a:ext cx="2286000" cy="410545"/>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𝑦</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𝛽</m:t>
                          </m:r>
                        </m:e>
                        <m:sub>
                          <m:r>
                            <a:rPr lang="en-IN" i="1">
                              <a:solidFill>
                                <a:srgbClr val="000000"/>
                              </a:solidFill>
                              <a:latin typeface="Cambria Math" panose="02040503050406030204" pitchFamily="18" charset="0"/>
                            </a:rPr>
                            <m:t>0</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𝛽</m:t>
                          </m:r>
                        </m:e>
                        <m:sub>
                          <m:r>
                            <a:rPr lang="en-IN" i="1">
                              <a:solidFill>
                                <a:srgbClr val="000000"/>
                              </a:solidFill>
                              <a:latin typeface="Cambria Math" panose="02040503050406030204" pitchFamily="18" charset="0"/>
                            </a:rPr>
                            <m:t>1</m:t>
                          </m:r>
                        </m:sub>
                      </m:sSub>
                      <m:r>
                        <a:rPr lang="en-IN" i="1">
                          <a:solidFill>
                            <a:srgbClr val="000000"/>
                          </a:solidFill>
                          <a:latin typeface="Cambria Math" panose="02040503050406030204" pitchFamily="18" charset="0"/>
                        </a:rPr>
                        <m:t>𝑥</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𝜀</m:t>
                      </m:r>
                    </m:oMath>
                  </m:oMathPara>
                </a14:m>
                <a:endParaRPr lang="en-IN" dirty="0"/>
              </a:p>
            </p:txBody>
          </p:sp>
        </mc:Choice>
        <mc:Fallback>
          <p:sp>
            <p:nvSpPr>
              <p:cNvPr id="8" name="Object 6"/>
              <p:cNvSpPr txBox="1">
                <a:spLocks noRot="1" noChangeAspect="1" noMove="1" noResize="1" noEditPoints="1" noAdjustHandles="1" noChangeArrowheads="1" noChangeShapeType="1" noTextEdit="1"/>
              </p:cNvSpPr>
              <p:nvPr/>
            </p:nvSpPr>
            <p:spPr bwMode="auto">
              <a:xfrm>
                <a:off x="3648562" y="1240975"/>
                <a:ext cx="2286000" cy="410545"/>
              </a:xfrm>
              <a:prstGeom prst="rect">
                <a:avLst/>
              </a:prstGeom>
              <a:blipFill rotWithShape="1">
                <a:blip r:embed="rId1"/>
                <a:stretch>
                  <a:fillRect l="-21" t="-45" r="21" b="127"/>
                </a:stretch>
              </a:blipFill>
              <a:ln>
                <a:noFill/>
              </a:ln>
              <a:effectLst/>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Object 4"/>
              <p:cNvSpPr txBox="1"/>
              <p:nvPr/>
            </p:nvSpPr>
            <p:spPr bwMode="auto">
              <a:xfrm>
                <a:off x="3441538" y="3266590"/>
                <a:ext cx="1628775" cy="514350"/>
              </a:xfrm>
              <a:prstGeom prst="rect">
                <a:avLst/>
              </a:prstGeom>
              <a:noFill/>
              <a:ln>
                <a:noFill/>
              </a:ln>
              <a:effectLst/>
            </p:spPr>
            <p:txBody>
              <a:bodyPr>
                <a:normAutofit/>
              </a:bodyPr>
              <a:lstStyle/>
              <a:p>
                <a14:m>
                  <m:oMathPara xmlns:m="http://schemas.openxmlformats.org/officeDocument/2006/math">
                    <m:oMathParaPr>
                      <m:jc m:val="left"/>
                    </m:oMathParaPr>
                    <m:oMath xmlns:m="http://schemas.openxmlformats.org/officeDocument/2006/math">
                      <m:acc>
                        <m:accPr>
                          <m:ctrlPr>
                            <a:rPr lang="en-IN" i="1">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𝑦</m:t>
                          </m:r>
                        </m:e>
                      </m:acc>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𝑏</m:t>
                          </m:r>
                        </m:e>
                        <m:sub>
                          <m:r>
                            <a:rPr lang="en-IN" i="1">
                              <a:solidFill>
                                <a:srgbClr val="000000"/>
                              </a:solidFill>
                              <a:latin typeface="Cambria Math" panose="02040503050406030204" pitchFamily="18" charset="0"/>
                            </a:rPr>
                            <m:t>0</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𝑏</m:t>
                          </m:r>
                        </m:e>
                        <m:sub>
                          <m:r>
                            <a:rPr lang="en-IN" i="1">
                              <a:solidFill>
                                <a:srgbClr val="000000"/>
                              </a:solidFill>
                              <a:latin typeface="Cambria Math" panose="02040503050406030204" pitchFamily="18" charset="0"/>
                            </a:rPr>
                            <m:t>1</m:t>
                          </m:r>
                        </m:sub>
                      </m:sSub>
                      <m:r>
                        <a:rPr lang="en-IN" i="1">
                          <a:solidFill>
                            <a:srgbClr val="000000"/>
                          </a:solidFill>
                          <a:latin typeface="Cambria Math" panose="02040503050406030204" pitchFamily="18" charset="0"/>
                        </a:rPr>
                        <m:t>𝑥</m:t>
                      </m:r>
                    </m:oMath>
                  </m:oMathPara>
                </a14:m>
                <a:endParaRPr lang="en-IN" dirty="0"/>
              </a:p>
            </p:txBody>
          </p:sp>
        </mc:Choice>
        <mc:Fallback>
          <p:sp>
            <p:nvSpPr>
              <p:cNvPr id="11" name="Object 4"/>
              <p:cNvSpPr txBox="1">
                <a:spLocks noRot="1" noChangeAspect="1" noMove="1" noResize="1" noEditPoints="1" noAdjustHandles="1" noChangeArrowheads="1" noChangeShapeType="1" noTextEdit="1"/>
              </p:cNvSpPr>
              <p:nvPr/>
            </p:nvSpPr>
            <p:spPr bwMode="auto">
              <a:xfrm>
                <a:off x="3441538" y="3266590"/>
                <a:ext cx="1628775" cy="514350"/>
              </a:xfrm>
              <a:prstGeom prst="rect">
                <a:avLst/>
              </a:prstGeom>
              <a:blipFill rotWithShape="1">
                <a:blip r:embed="rId2"/>
                <a:stretch>
                  <a:fillRect l="-29" t="-29" r="29" b="29"/>
                </a:stretch>
              </a:blipFill>
              <a:ln>
                <a:noFill/>
              </a:ln>
              <a:effectLst/>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2332652" y="3751494"/>
                <a:ext cx="289249"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trlPr>
                            <a:rPr lang="en-IN" i="1" smtClean="0">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𝑦</m:t>
                          </m:r>
                        </m:e>
                      </m:acc>
                    </m:oMath>
                  </m:oMathPara>
                </a14:m>
                <a:endParaRPr lang="en-IN" dirty="0"/>
              </a:p>
            </p:txBody>
          </p:sp>
        </mc:Choice>
        <mc:Fallback>
          <p:sp>
            <p:nvSpPr>
              <p:cNvPr id="17" name="TextBox 16"/>
              <p:cNvSpPr txBox="1">
                <a:spLocks noRot="1" noChangeAspect="1" noMove="1" noResize="1" noEditPoints="1" noAdjustHandles="1" noChangeArrowheads="1" noChangeShapeType="1" noTextEdit="1"/>
              </p:cNvSpPr>
              <p:nvPr/>
            </p:nvSpPr>
            <p:spPr>
              <a:xfrm>
                <a:off x="2332652" y="3751494"/>
                <a:ext cx="289249" cy="369332"/>
              </a:xfrm>
              <a:prstGeom prst="rect">
                <a:avLst/>
              </a:prstGeom>
              <a:blipFill rotWithShape="1">
                <a:blip r:embed="rId3"/>
                <a:stretch>
                  <a:fillRect l="-103" t="-149" r="215" b="84"/>
                </a:stretch>
              </a:blipFill>
            </p:spPr>
            <p:txBody>
              <a:bodyPr/>
              <a:lstStyle/>
              <a:p>
                <a:r>
                  <a:rPr lang="en-US"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Uses of regression</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212980"/>
            <a:ext cx="10515600" cy="327711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Georgia Pro" panose="02040502050405020303" pitchFamily="18" charset="0"/>
              </a:rPr>
              <a:t>Amount of change in a dependent variable that results from changes in the independent variable(s) – can be used to estimate elasticities, returns on investment in human capital, etc.</a:t>
            </a:r>
            <a:endParaRPr lang="en-US" sz="20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2000" dirty="0">
                <a:latin typeface="Georgia Pro" panose="02040502050405020303" pitchFamily="18" charset="0"/>
              </a:rPr>
              <a:t>Attempt to determine causes of phenomena.</a:t>
            </a:r>
            <a:endParaRPr lang="en-US" sz="20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2000" dirty="0">
                <a:latin typeface="Georgia Pro" panose="02040502050405020303" pitchFamily="18" charset="0"/>
              </a:rPr>
              <a:t>Prediction and forecasting of sales, economic growth, etc.</a:t>
            </a:r>
            <a:endParaRPr lang="en-US" sz="20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2000" dirty="0">
                <a:latin typeface="Georgia Pro" panose="02040502050405020303" pitchFamily="18" charset="0"/>
              </a:rPr>
              <a:t>Support or negate theoretical model.  </a:t>
            </a:r>
            <a:endParaRPr lang="en-US" sz="20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2000" dirty="0">
                <a:latin typeface="Georgia Pro" panose="02040502050405020303" pitchFamily="18" charset="0"/>
              </a:rPr>
              <a:t>Modify and improve theoretical models and explanations of phenomena.</a:t>
            </a:r>
            <a:endParaRPr lang="en-US" sz="2000" dirty="0">
              <a:latin typeface="Georgia Pro" panose="020405020504050203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What is data science used for?</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01038"/>
            <a:ext cx="10515600" cy="5261184"/>
          </a:xfrm>
          <a:prstGeom prst="rect">
            <a:avLst/>
          </a:prstGeom>
          <a:noFill/>
        </p:spPr>
        <p:txBody>
          <a:bodyPr wrap="square">
            <a:spAutoFit/>
          </a:bodyPr>
          <a:lstStyle/>
          <a:p>
            <a:pPr algn="just">
              <a:lnSpc>
                <a:spcPct val="125000"/>
              </a:lnSpc>
            </a:pPr>
            <a:r>
              <a:rPr lang="en-US" b="1" dirty="0">
                <a:latin typeface="Georgia Pro" panose="02040502050405020303" pitchFamily="18" charset="0"/>
              </a:rPr>
              <a:t>3. Predictive analysis</a:t>
            </a:r>
            <a:endParaRPr lang="en-US" b="1" dirty="0">
              <a:latin typeface="Georgia Pro" panose="02040502050405020303" pitchFamily="18" charset="0"/>
            </a:endParaRPr>
          </a:p>
          <a:p>
            <a:pPr algn="just">
              <a:lnSpc>
                <a:spcPct val="125000"/>
              </a:lnSpc>
            </a:pPr>
            <a:r>
              <a:rPr lang="en-US" dirty="0">
                <a:latin typeface="Georgia Pro" panose="02040502050405020303" pitchFamily="18" charset="0"/>
              </a:rPr>
              <a:t>Predictive analysis uses historical data to make accurate forecasts about data patterns that may occur in the future. It is characterized by techniques such as machine learning, forecasting, pattern matching, and predictive </a:t>
            </a:r>
            <a:r>
              <a:rPr lang="en-US" dirty="0" err="1">
                <a:latin typeface="Georgia Pro" panose="02040502050405020303" pitchFamily="18" charset="0"/>
              </a:rPr>
              <a:t>modeling.For</a:t>
            </a:r>
            <a:r>
              <a:rPr lang="en-US" dirty="0">
                <a:latin typeface="Georgia Pro" panose="02040502050405020303" pitchFamily="18" charset="0"/>
              </a:rPr>
              <a:t> example, the flight service team might use data science to predict flight booking patterns for the coming year at the start of each year. The computer program or algorithm may look at past data and predict booking spikes for certain destinations in May. Having anticipated their customer’s future travel requirements, the company could start targeted advertising for those cities from February.</a:t>
            </a:r>
            <a:endParaRPr lang="en-US" dirty="0">
              <a:latin typeface="Georgia Pro" panose="02040502050405020303" pitchFamily="18" charset="0"/>
            </a:endParaRPr>
          </a:p>
          <a:p>
            <a:pPr algn="just">
              <a:lnSpc>
                <a:spcPct val="125000"/>
              </a:lnSpc>
            </a:pPr>
            <a:endParaRPr lang="en-US" dirty="0">
              <a:latin typeface="Georgia Pro" panose="02040502050405020303" pitchFamily="18" charset="0"/>
            </a:endParaRPr>
          </a:p>
          <a:p>
            <a:pPr algn="just">
              <a:lnSpc>
                <a:spcPct val="125000"/>
              </a:lnSpc>
            </a:pPr>
            <a:r>
              <a:rPr lang="en-US" b="1" dirty="0">
                <a:latin typeface="Georgia Pro" panose="02040502050405020303" pitchFamily="18" charset="0"/>
              </a:rPr>
              <a:t>4. Prescriptive analysis</a:t>
            </a:r>
            <a:endParaRPr lang="en-US" b="1" dirty="0">
              <a:latin typeface="Georgia Pro" panose="02040502050405020303" pitchFamily="18" charset="0"/>
            </a:endParaRPr>
          </a:p>
          <a:p>
            <a:pPr algn="just">
              <a:lnSpc>
                <a:spcPct val="125000"/>
              </a:lnSpc>
            </a:pPr>
            <a:r>
              <a:rPr lang="en-US" dirty="0">
                <a:latin typeface="Georgia Pro" panose="02040502050405020303" pitchFamily="18" charset="0"/>
              </a:rPr>
              <a:t>Prescriptive analytics takes predictive data to the next level. It not only predicts what is likely to happen but also suggests an optimum response to that outcome. It can analyze the potential implications of different choices and recommend the best course of action. It uses graph analysis, simulation, complex event processing, neural networks, and recommendation engines from machine learning. </a:t>
            </a:r>
            <a:endParaRPr lang="en-US" dirty="0">
              <a:latin typeface="Georgia Pro" panose="02040502050405020303"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1738884" y="229098"/>
            <a:ext cx="8714232" cy="583996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1512835" y="381000"/>
            <a:ext cx="8555852" cy="5620258"/>
          </a:xfrm>
          <a:prstGeom prst="rect">
            <a:avLst/>
          </a:prstGeom>
        </p:spPr>
      </p:pic>
      <p:sp>
        <p:nvSpPr>
          <p:cNvPr id="4" name="TextBox 5"/>
          <p:cNvSpPr txBox="1">
            <a:spLocks noChangeArrowheads="1"/>
          </p:cNvSpPr>
          <p:nvPr/>
        </p:nvSpPr>
        <p:spPr bwMode="auto">
          <a:xfrm>
            <a:off x="9283960" y="5421086"/>
            <a:ext cx="25099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CA" altLang="en-US" i="1" dirty="0">
                <a:latin typeface="Georgia Pro" panose="02040502050405020303" pitchFamily="18" charset="0"/>
              </a:rPr>
              <a:t>R</a:t>
            </a:r>
            <a:r>
              <a:rPr lang="en-CA" altLang="en-US" baseline="30000" dirty="0">
                <a:latin typeface="Georgia Pro" panose="02040502050405020303" pitchFamily="18" charset="0"/>
              </a:rPr>
              <a:t>2</a:t>
            </a:r>
            <a:r>
              <a:rPr lang="en-CA" altLang="en-US" dirty="0">
                <a:latin typeface="Georgia Pro" panose="02040502050405020303" pitchFamily="18" charset="0"/>
              </a:rPr>
              <a:t> = 0.311</a:t>
            </a:r>
            <a:endParaRPr lang="en-CA" altLang="en-US" dirty="0">
              <a:latin typeface="Georgia Pro" panose="02040502050405020303" pitchFamily="18" charset="0"/>
            </a:endParaRPr>
          </a:p>
          <a:p>
            <a:pPr algn="just" eaLnBrk="1" hangingPunct="1"/>
            <a:r>
              <a:rPr lang="en-CA" altLang="en-US" dirty="0">
                <a:latin typeface="Georgia Pro" panose="02040502050405020303" pitchFamily="18" charset="0"/>
              </a:rPr>
              <a:t>Significance = 0.0031</a:t>
            </a:r>
            <a:endParaRPr lang="en-CA" altLang="en-US" dirty="0">
              <a:latin typeface="Georgia Pro" panose="02040502050405020303"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1846719" y="242449"/>
            <a:ext cx="8498561" cy="570635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1733928" y="457200"/>
            <a:ext cx="8493743" cy="569147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Outliers</a:t>
            </a:r>
            <a:endParaRPr lang="en-US" sz="2800" b="1" dirty="0">
              <a:solidFill>
                <a:srgbClr val="2C326F"/>
              </a:solidFill>
              <a:latin typeface="Georgia Pro" panose="02040502050405020303" pitchFamily="18" charset="0"/>
            </a:endParaRPr>
          </a:p>
        </p:txBody>
      </p:sp>
      <p:sp>
        <p:nvSpPr>
          <p:cNvPr id="6" name="TextBox 5"/>
          <p:cNvSpPr txBox="1"/>
          <p:nvPr/>
        </p:nvSpPr>
        <p:spPr>
          <a:xfrm>
            <a:off x="838200" y="1377925"/>
            <a:ext cx="10515600" cy="17121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Georgia Pro" panose="02040502050405020303" pitchFamily="18" charset="0"/>
              </a:rPr>
              <a:t>Rare, extreme values may distort the outcome.</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Could be an error.</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Could be a very important observation.</a:t>
            </a:r>
            <a:endParaRPr lang="en-US" dirty="0">
              <a:latin typeface="Georgia Pro" panose="02040502050405020303" pitchFamily="18" charset="0"/>
            </a:endParaRPr>
          </a:p>
          <a:p>
            <a:pPr marL="285750" indent="-285750">
              <a:lnSpc>
                <a:spcPct val="150000"/>
              </a:lnSpc>
              <a:buFont typeface="Arial" panose="020B0604020202020204" pitchFamily="34" charset="0"/>
              <a:buChar char="•"/>
            </a:pPr>
            <a:r>
              <a:rPr lang="en-US" dirty="0">
                <a:latin typeface="Georgia Pro" panose="02040502050405020303" pitchFamily="18" charset="0"/>
              </a:rPr>
              <a:t>Outlier: more than 3 standard deviations from the mean.</a:t>
            </a:r>
            <a:endParaRPr lang="en-US" dirty="0">
              <a:latin typeface="Georgia Pro" panose="02040502050405020303"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grpSp>
        <p:nvGrpSpPr>
          <p:cNvPr id="8" name="Group 7"/>
          <p:cNvGrpSpPr/>
          <p:nvPr/>
        </p:nvGrpSpPr>
        <p:grpSpPr>
          <a:xfrm>
            <a:off x="1703070" y="275844"/>
            <a:ext cx="8785860" cy="5887212"/>
            <a:chOff x="1703070" y="275844"/>
            <a:chExt cx="8785860" cy="5887212"/>
          </a:xfrm>
        </p:grpSpPr>
        <p:pic>
          <p:nvPicPr>
            <p:cNvPr id="4" name="Picture 3"/>
            <p:cNvPicPr>
              <a:picLocks noChangeAspect="1"/>
            </p:cNvPicPr>
            <p:nvPr/>
          </p:nvPicPr>
          <p:blipFill>
            <a:blip r:embed="rId1"/>
            <a:stretch>
              <a:fillRect/>
            </a:stretch>
          </p:blipFill>
          <p:spPr>
            <a:xfrm>
              <a:off x="1703070" y="275844"/>
              <a:ext cx="8785860" cy="5887212"/>
            </a:xfrm>
            <a:prstGeom prst="rect">
              <a:avLst/>
            </a:prstGeom>
          </p:spPr>
        </p:pic>
        <p:grpSp>
          <p:nvGrpSpPr>
            <p:cNvPr id="5" name="Group 5"/>
            <p:cNvGrpSpPr/>
            <p:nvPr/>
          </p:nvGrpSpPr>
          <p:grpSpPr bwMode="auto">
            <a:xfrm>
              <a:off x="6978650" y="1697038"/>
              <a:ext cx="1730375" cy="1657350"/>
              <a:chOff x="3424" y="1207"/>
              <a:chExt cx="1090" cy="1044"/>
            </a:xfrm>
          </p:grpSpPr>
          <p:sp>
            <p:nvSpPr>
              <p:cNvPr id="6" name="Oval 3"/>
              <p:cNvSpPr>
                <a:spLocks noChangeArrowheads="1"/>
              </p:cNvSpPr>
              <p:nvPr/>
            </p:nvSpPr>
            <p:spPr bwMode="auto">
              <a:xfrm>
                <a:off x="3424" y="1207"/>
                <a:ext cx="182" cy="18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Oval 4"/>
              <p:cNvSpPr>
                <a:spLocks noChangeArrowheads="1"/>
              </p:cNvSpPr>
              <p:nvPr/>
            </p:nvSpPr>
            <p:spPr bwMode="auto">
              <a:xfrm>
                <a:off x="4332" y="2069"/>
                <a:ext cx="182" cy="182"/>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Classification</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171213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b="1" dirty="0">
                <a:latin typeface="Georgia Pro" panose="02040502050405020303" pitchFamily="18" charset="0"/>
              </a:rPr>
              <a:t>Labelled Data</a:t>
            </a:r>
            <a:endParaRPr lang="en-US" b="1"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Logistic Regression</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ANN</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SVM </a:t>
            </a:r>
            <a:r>
              <a:rPr lang="en-US" dirty="0" err="1">
                <a:latin typeface="Georgia Pro" panose="02040502050405020303" pitchFamily="18" charset="0"/>
              </a:rPr>
              <a:t>etc</a:t>
            </a:r>
            <a:endParaRPr lang="en-US" dirty="0">
              <a:latin typeface="Georgia Pro" panose="02040502050405020303"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Clustering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462062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b="1" dirty="0">
                <a:latin typeface="Georgia Pro" panose="02040502050405020303" pitchFamily="18" charset="0"/>
              </a:rPr>
              <a:t>Cluster: </a:t>
            </a:r>
            <a:r>
              <a:rPr lang="en-US" dirty="0">
                <a:latin typeface="Georgia Pro" panose="02040502050405020303" pitchFamily="18" charset="0"/>
              </a:rPr>
              <a:t>A collection of data objects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similar (or related) to one another within the same group</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dissimilar (or unrelated) to the objects in other groups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Cluster analysis (or clustering, data segmentation, …)</a:t>
            </a:r>
            <a:endParaRPr lang="en-US" dirty="0">
              <a:latin typeface="Georgia Pro" panose="02040502050405020303" pitchFamily="18" charset="0"/>
            </a:endParaRPr>
          </a:p>
          <a:p>
            <a:pPr lvl="1" indent="457200" algn="just">
              <a:lnSpc>
                <a:spcPct val="150000"/>
              </a:lnSpc>
            </a:pPr>
            <a:r>
              <a:rPr lang="en-US" dirty="0">
                <a:latin typeface="Georgia Pro" panose="02040502050405020303" pitchFamily="18" charset="0"/>
              </a:rPr>
              <a:t>Finding similarities between data according to the characteristics found in the data and grouping similar data objects into clusters</a:t>
            </a:r>
            <a:endParaRPr lang="en-US"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b="1" dirty="0">
                <a:latin typeface="Georgia Pro" panose="02040502050405020303" pitchFamily="18" charset="0"/>
              </a:rPr>
              <a:t>Unsupervised learning: </a:t>
            </a:r>
            <a:r>
              <a:rPr lang="en-US" dirty="0">
                <a:latin typeface="Georgia Pro" panose="02040502050405020303" pitchFamily="18" charset="0"/>
              </a:rPr>
              <a:t>no predefined classes (i.e., learning by observations vs. learning by examples: supervised)</a:t>
            </a:r>
            <a:endParaRPr lang="en-US" dirty="0">
              <a:latin typeface="Georgia Pro" panose="02040502050405020303" pitchFamily="18" charset="0"/>
            </a:endParaRPr>
          </a:p>
          <a:p>
            <a:pPr marL="285750" indent="-285750" algn="just">
              <a:lnSpc>
                <a:spcPct val="150000"/>
              </a:lnSpc>
              <a:buFont typeface="Arial" panose="020B0604020202020204" pitchFamily="34" charset="0"/>
              <a:buChar char="•"/>
            </a:pPr>
            <a:r>
              <a:rPr lang="en-US" dirty="0">
                <a:latin typeface="Georgia Pro" panose="02040502050405020303" pitchFamily="18" charset="0"/>
              </a:rPr>
              <a:t>Typical applications</a:t>
            </a: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r>
              <a:rPr lang="en-US" dirty="0">
                <a:latin typeface="Georgia Pro" panose="02040502050405020303" pitchFamily="18" charset="0"/>
              </a:rPr>
              <a:t>As a stand-alone tool to get insight into data distribution </a:t>
            </a:r>
            <a:endParaRPr lang="en-US" dirty="0">
              <a:latin typeface="Georgia Pro" panose="02040502050405020303" pitchFamily="18" charset="0"/>
            </a:endParaRPr>
          </a:p>
          <a:p>
            <a:pPr marL="742950" lvl="1" indent="-285750" algn="just">
              <a:lnSpc>
                <a:spcPct val="150000"/>
              </a:lnSpc>
              <a:buFont typeface="Courier New" panose="02070309020205020404" pitchFamily="49" charset="0"/>
              <a:buChar char="o"/>
            </a:pPr>
            <a:r>
              <a:rPr lang="en-US" dirty="0">
                <a:latin typeface="Georgia Pro" panose="02040502050405020303" pitchFamily="18" charset="0"/>
              </a:rPr>
              <a:t>As a preprocessing step for other algorithms</a:t>
            </a:r>
            <a:endParaRPr lang="en-US" dirty="0">
              <a:latin typeface="Georgia Pro" panose="02040502050405020303"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Clustering: Applications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462062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b="1" dirty="0">
                <a:latin typeface="Georgia Pro" panose="02040502050405020303" pitchFamily="18" charset="0"/>
              </a:rPr>
              <a:t>Biology: </a:t>
            </a:r>
            <a:r>
              <a:rPr lang="en-US" dirty="0">
                <a:latin typeface="Georgia Pro" panose="02040502050405020303" pitchFamily="18" charset="0"/>
              </a:rPr>
              <a:t>taxonomy of living things: kingdom, phylum, class, order, family, genus and species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Information retrieval: </a:t>
            </a:r>
            <a:r>
              <a:rPr lang="en-US" dirty="0">
                <a:latin typeface="Georgia Pro" panose="02040502050405020303" pitchFamily="18" charset="0"/>
              </a:rPr>
              <a:t>document clustering</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Land use: </a:t>
            </a:r>
            <a:r>
              <a:rPr lang="en-US" dirty="0">
                <a:latin typeface="Georgia Pro" panose="02040502050405020303" pitchFamily="18" charset="0"/>
              </a:rPr>
              <a:t>Identification of areas of similar land use in an earth observation database</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Marketing: </a:t>
            </a:r>
            <a:r>
              <a:rPr lang="en-US" dirty="0">
                <a:latin typeface="Georgia Pro" panose="02040502050405020303" pitchFamily="18" charset="0"/>
              </a:rPr>
              <a:t>Help marketers discover distinct groups in their customer bases, and then use this knowledge to develop targeted marketing programs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City-planning: </a:t>
            </a:r>
            <a:r>
              <a:rPr lang="en-US" dirty="0">
                <a:latin typeface="Georgia Pro" panose="02040502050405020303" pitchFamily="18" charset="0"/>
              </a:rPr>
              <a:t>Identifying groups of houses according to their house type, value, and geographical location</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Earth-quake studies: </a:t>
            </a:r>
            <a:r>
              <a:rPr lang="en-US" dirty="0">
                <a:latin typeface="Georgia Pro" panose="02040502050405020303" pitchFamily="18" charset="0"/>
              </a:rPr>
              <a:t>Observed earth quake epicenters should be clustered along continent faults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Climate: </a:t>
            </a:r>
            <a:r>
              <a:rPr lang="en-US" dirty="0">
                <a:latin typeface="Georgia Pro" panose="02040502050405020303" pitchFamily="18" charset="0"/>
              </a:rPr>
              <a:t>understanding earth climate, find patterns of atmospheric and ocean</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b="1" dirty="0">
                <a:latin typeface="Georgia Pro" panose="02040502050405020303" pitchFamily="18" charset="0"/>
              </a:rPr>
              <a:t>Economic Science: </a:t>
            </a:r>
            <a:r>
              <a:rPr lang="en-US" dirty="0">
                <a:latin typeface="Georgia Pro" panose="02040502050405020303" pitchFamily="18" charset="0"/>
              </a:rPr>
              <a:t>market research</a:t>
            </a:r>
            <a:endParaRPr lang="en-US" dirty="0">
              <a:latin typeface="Georgia Pro" panose="02040502050405020303"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Clustering as a Preprocessing Tool (Utility)</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462062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latin typeface="Georgia Pro" panose="02040502050405020303" pitchFamily="18" charset="0"/>
              </a:rPr>
              <a:t>Summarization: </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Preprocessing for regression, PCA, classification, and association analysis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Compression: </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Image processing: vector quantization</a:t>
            </a:r>
            <a:endParaRPr lang="en-US" dirty="0">
              <a:latin typeface="Georgia Pro" panose="02040502050405020303" pitchFamily="18" charset="0"/>
            </a:endParaRPr>
          </a:p>
          <a:p>
            <a:pPr marL="800100" lvl="1" indent="-342900" algn="just">
              <a:lnSpc>
                <a:spcPct val="150000"/>
              </a:lnSpc>
              <a:buFont typeface="Arial" panose="020B0604020202020204" pitchFamily="34" charset="0"/>
              <a:buChar char="•"/>
            </a:pP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Finding K-nearest Neighbors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Localizing search to one or a small number of clusters</a:t>
            </a:r>
            <a:endParaRPr lang="en-US" dirty="0">
              <a:latin typeface="Georgia Pro" panose="02040502050405020303" pitchFamily="18" charset="0"/>
            </a:endParaRPr>
          </a:p>
          <a:p>
            <a:pPr marL="800100" lvl="1" indent="-342900" algn="just">
              <a:lnSpc>
                <a:spcPct val="150000"/>
              </a:lnSpc>
              <a:buFont typeface="Arial" panose="020B0604020202020204" pitchFamily="34" charset="0"/>
              <a:buChar char="•"/>
            </a:pP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Outlier detection</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Outliers are often viewed as those “far away” from any cluster</a:t>
            </a:r>
            <a:endParaRPr lang="en-US" dirty="0">
              <a:latin typeface="Georgia Pro" panose="020405020504050203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What is the data science process?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45029"/>
            <a:ext cx="10515600" cy="5415072"/>
          </a:xfrm>
          <a:prstGeom prst="rect">
            <a:avLst/>
          </a:prstGeom>
          <a:noFill/>
        </p:spPr>
        <p:txBody>
          <a:bodyPr wrap="square">
            <a:spAutoFit/>
          </a:bodyPr>
          <a:lstStyle/>
          <a:p>
            <a:pPr algn="just">
              <a:lnSpc>
                <a:spcPct val="125000"/>
              </a:lnSpc>
            </a:pPr>
            <a:r>
              <a:rPr lang="en-US" sz="1600" dirty="0">
                <a:latin typeface="Georgia Pro" panose="02040502050405020303" pitchFamily="18" charset="0"/>
              </a:rPr>
              <a:t>A business problem typically initiates the data science process. A data scientist will work with business stakeholders to understand what business needs. Once the problem has been defined, the data scientist may solve it using the OSEMN data science process:</a:t>
            </a:r>
            <a:endParaRPr lang="en-US" sz="1600" dirty="0">
              <a:latin typeface="Georgia Pro" panose="02040502050405020303" pitchFamily="18" charset="0"/>
            </a:endParaRPr>
          </a:p>
          <a:p>
            <a:pPr algn="just">
              <a:lnSpc>
                <a:spcPct val="125000"/>
              </a:lnSpc>
            </a:pPr>
            <a:endParaRPr lang="en-US" sz="1600" dirty="0">
              <a:latin typeface="Georgia Pro" panose="02040502050405020303" pitchFamily="18" charset="0"/>
            </a:endParaRPr>
          </a:p>
          <a:p>
            <a:pPr algn="just">
              <a:lnSpc>
                <a:spcPct val="125000"/>
              </a:lnSpc>
            </a:pPr>
            <a:r>
              <a:rPr lang="en-US" sz="1600" b="1" dirty="0">
                <a:latin typeface="Georgia Pro" panose="02040502050405020303" pitchFamily="18" charset="0"/>
              </a:rPr>
              <a:t>O – Obtain data</a:t>
            </a:r>
            <a:endParaRPr lang="en-US" sz="1600" b="1" dirty="0">
              <a:latin typeface="Georgia Pro" panose="02040502050405020303" pitchFamily="18" charset="0"/>
            </a:endParaRPr>
          </a:p>
          <a:p>
            <a:pPr algn="just">
              <a:lnSpc>
                <a:spcPct val="125000"/>
              </a:lnSpc>
            </a:pPr>
            <a:r>
              <a:rPr lang="en-US" sz="1600" dirty="0">
                <a:latin typeface="Georgia Pro" panose="02040502050405020303" pitchFamily="18" charset="0"/>
              </a:rPr>
              <a:t>Data can be pre-existing, newly acquired, or a data repository downloadable from the internet. Data scientists can extract data from internal or external databases, company CRM software, web server logs, social media or purchase it from trusted third-party sources.</a:t>
            </a:r>
            <a:endParaRPr lang="en-US" sz="1600" dirty="0">
              <a:latin typeface="Georgia Pro" panose="02040502050405020303" pitchFamily="18" charset="0"/>
            </a:endParaRPr>
          </a:p>
          <a:p>
            <a:pPr algn="just">
              <a:lnSpc>
                <a:spcPct val="125000"/>
              </a:lnSpc>
            </a:pPr>
            <a:endParaRPr lang="en-US" sz="1600" dirty="0">
              <a:latin typeface="Georgia Pro" panose="02040502050405020303" pitchFamily="18" charset="0"/>
            </a:endParaRPr>
          </a:p>
          <a:p>
            <a:pPr algn="just">
              <a:lnSpc>
                <a:spcPct val="125000"/>
              </a:lnSpc>
            </a:pPr>
            <a:r>
              <a:rPr lang="en-US" sz="1600" b="1" dirty="0">
                <a:latin typeface="Georgia Pro" panose="02040502050405020303" pitchFamily="18" charset="0"/>
              </a:rPr>
              <a:t>S – Scrub data</a:t>
            </a:r>
            <a:endParaRPr lang="en-US" sz="1600" b="1" dirty="0">
              <a:latin typeface="Georgia Pro" panose="02040502050405020303" pitchFamily="18" charset="0"/>
            </a:endParaRPr>
          </a:p>
          <a:p>
            <a:pPr algn="just">
              <a:lnSpc>
                <a:spcPct val="125000"/>
              </a:lnSpc>
            </a:pPr>
            <a:r>
              <a:rPr lang="en-US" sz="1600" dirty="0">
                <a:latin typeface="Georgia Pro" panose="02040502050405020303" pitchFamily="18" charset="0"/>
              </a:rPr>
              <a:t>Data scrubbing, or data cleaning, is the process of standardizing the data according to a predetermined format. It includes handling missing data, fixing data errors, and removing any data outliers. Some examples of data scrubbing are:· </a:t>
            </a:r>
            <a:endParaRPr lang="en-US" sz="1600" dirty="0">
              <a:latin typeface="Georgia Pro" panose="02040502050405020303" pitchFamily="18" charset="0"/>
            </a:endParaRPr>
          </a:p>
          <a:p>
            <a:pPr algn="just">
              <a:lnSpc>
                <a:spcPct val="125000"/>
              </a:lnSpc>
            </a:pPr>
            <a:endParaRPr lang="en-US" sz="1600" dirty="0">
              <a:latin typeface="Georgia Pro" panose="02040502050405020303" pitchFamily="18" charset="0"/>
            </a:endParaRPr>
          </a:p>
          <a:p>
            <a:pPr algn="just">
              <a:lnSpc>
                <a:spcPct val="125000"/>
              </a:lnSpc>
            </a:pPr>
            <a:r>
              <a:rPr lang="en-US" sz="1600" dirty="0">
                <a:latin typeface="Georgia Pro" panose="02040502050405020303" pitchFamily="18" charset="0"/>
              </a:rPr>
              <a:t>Changing all date values to a common standard format.·  </a:t>
            </a:r>
            <a:endParaRPr lang="en-US" sz="1600" dirty="0">
              <a:latin typeface="Georgia Pro" panose="02040502050405020303" pitchFamily="18" charset="0"/>
            </a:endParaRPr>
          </a:p>
          <a:p>
            <a:pPr algn="just">
              <a:lnSpc>
                <a:spcPct val="125000"/>
              </a:lnSpc>
            </a:pPr>
            <a:r>
              <a:rPr lang="en-US" sz="1600" dirty="0">
                <a:latin typeface="Georgia Pro" panose="02040502050405020303" pitchFamily="18" charset="0"/>
              </a:rPr>
              <a:t>Fixing spelling mistakes or additional spaces.·  </a:t>
            </a:r>
            <a:endParaRPr lang="en-US" sz="1600" dirty="0">
              <a:latin typeface="Georgia Pro" panose="02040502050405020303" pitchFamily="18" charset="0"/>
            </a:endParaRPr>
          </a:p>
          <a:p>
            <a:pPr algn="just">
              <a:lnSpc>
                <a:spcPct val="125000"/>
              </a:lnSpc>
            </a:pPr>
            <a:r>
              <a:rPr lang="en-US" sz="1600" dirty="0">
                <a:latin typeface="Georgia Pro" panose="02040502050405020303" pitchFamily="18" charset="0"/>
              </a:rPr>
              <a:t>Fixing mathematical inaccuracies or removing commas from large numbers.</a:t>
            </a:r>
            <a:endParaRPr lang="en-IN" sz="1600" dirty="0">
              <a:latin typeface="Georgia Pro" panose="02040502050405020303"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Quality: What Is Good Clustering?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337412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latin typeface="Georgia Pro" panose="02040502050405020303" pitchFamily="18" charset="0"/>
              </a:rPr>
              <a:t>A good clustering method will produce high quality clusters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high intra-class similarity: cohesive within clusters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low inter-class similarity: distinctive between clusters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The quality of a clustering method depends on</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the similarity measure used by the method </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its implementation, and</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Its ability to discover some or all of the hidden patterns</a:t>
            </a:r>
            <a:endParaRPr lang="en-US" dirty="0">
              <a:latin typeface="Georgia Pro" panose="02040502050405020303"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Measure the Quality of Clustering</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462062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latin typeface="Georgia Pro" panose="02040502050405020303" pitchFamily="18" charset="0"/>
              </a:rPr>
              <a:t>Dissimilarity/Similarity metric</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Similarity is expressed in terms of a distance function, typically metric: d(</a:t>
            </a:r>
            <a:r>
              <a:rPr lang="en-US" dirty="0" err="1">
                <a:latin typeface="Georgia Pro" panose="02040502050405020303" pitchFamily="18" charset="0"/>
              </a:rPr>
              <a:t>i</a:t>
            </a:r>
            <a:r>
              <a:rPr lang="en-US" dirty="0">
                <a:latin typeface="Georgia Pro" panose="02040502050405020303" pitchFamily="18" charset="0"/>
              </a:rPr>
              <a:t>, j)</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The definitions of distance functions are usually rather different for interval-scaled, </a:t>
            </a:r>
            <a:r>
              <a:rPr lang="en-US" dirty="0" err="1">
                <a:latin typeface="Georgia Pro" panose="02040502050405020303" pitchFamily="18" charset="0"/>
              </a:rPr>
              <a:t>boolean</a:t>
            </a:r>
            <a:r>
              <a:rPr lang="en-US" dirty="0">
                <a:latin typeface="Georgia Pro" panose="02040502050405020303" pitchFamily="18" charset="0"/>
              </a:rPr>
              <a:t>, categorical, ordinal ratio, and vector variables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Weights should be associated with different variables based on applications and data semantics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Quality of clustering:</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There is usually a separate “quality” function that measures the “goodness” of a cluster.</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It is hard to define “similar enough” or “good enough” </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 The answer is typically highly subjective</a:t>
            </a:r>
            <a:endParaRPr lang="en-US" dirty="0">
              <a:latin typeface="Georgia Pro" panose="02040502050405020303"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Considerations for Cluster Analysis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120675"/>
            <a:ext cx="10515600" cy="462062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latin typeface="Georgia Pro" panose="02040502050405020303" pitchFamily="18" charset="0"/>
              </a:rPr>
              <a:t>Partitioning criteria</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Single level vs. hierarchical partitioning (often, multi-level hierarchical partitioning is desirable)</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Separation of clusters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Exclusive (e.g., one customer belongs to only one region) vs. non-exclusive (e.g., one document may belong to more than one class)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Similarity measure</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Distance-based (e.g., Euclidian, road network, vector)  vs. connectivity-based (e.g., density or contiguity)</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Clustering space</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Full space (often when low dimensional) vs. subspaces (often in high-dimensional clustering)</a:t>
            </a:r>
            <a:endParaRPr lang="en-US" dirty="0">
              <a:latin typeface="Georgia Pro" panose="02040502050405020303"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238772"/>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Requirements and Challenges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900113"/>
            <a:ext cx="10515600" cy="545162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latin typeface="Georgia Pro" panose="02040502050405020303" pitchFamily="18" charset="0"/>
              </a:rPr>
              <a:t>Scalability</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Clustering all the data instead of only on samples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Ability to deal with different types of attributes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Numerical, binary, categorical, ordinal, linked, and mixture of these </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Constraint-based clustering</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User may give inputs on constraints</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Use domain knowledge to determine input parameters</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Interpretability and usability</a:t>
            </a:r>
            <a:endParaRPr lang="en-US"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dirty="0">
                <a:latin typeface="Georgia Pro" panose="02040502050405020303" pitchFamily="18" charset="0"/>
              </a:rPr>
              <a:t>Others </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Discovery of clusters with arbitrary shape</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Ability to deal with noisy data</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Incremental clustering and insensitivity to input order</a:t>
            </a:r>
            <a:endParaRPr lang="en-US"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dirty="0">
                <a:latin typeface="Georgia Pro" panose="02040502050405020303" pitchFamily="18" charset="0"/>
              </a:rPr>
              <a:t>High dimensionality</a:t>
            </a:r>
            <a:endParaRPr lang="en-US" dirty="0">
              <a:latin typeface="Georgia Pro" panose="02040502050405020303"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238772"/>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Major Clustering Approaches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900113"/>
            <a:ext cx="10515600" cy="498995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600" b="1" dirty="0">
                <a:latin typeface="Georgia Pro" panose="02040502050405020303" pitchFamily="18" charset="0"/>
              </a:rPr>
              <a:t>Partitioning approach: </a:t>
            </a:r>
            <a:endParaRPr lang="en-US" sz="1600" b="1"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Construct various partitions and then evaluate them by some criterion, e.g., minimizing the sum of square errors</a:t>
            </a:r>
            <a:endParaRPr lang="en-US" sz="1600"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Typical methods: k-means, k-medoids, CLARANS</a:t>
            </a:r>
            <a:endParaRPr lang="en-US" sz="16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1600" b="1" dirty="0">
                <a:latin typeface="Georgia Pro" panose="02040502050405020303" pitchFamily="18" charset="0"/>
              </a:rPr>
              <a:t>Hierarchical approach: </a:t>
            </a:r>
            <a:endParaRPr lang="en-US" sz="1600" b="1"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Create a hierarchical decomposition of the set of data (or objects) using some criterion</a:t>
            </a:r>
            <a:endParaRPr lang="en-US" sz="1600"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Typical methods: Diana, Agnes, BIRCH, CAMELEON</a:t>
            </a:r>
            <a:endParaRPr lang="en-US" sz="16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1600" b="1" dirty="0">
                <a:latin typeface="Georgia Pro" panose="02040502050405020303" pitchFamily="18" charset="0"/>
              </a:rPr>
              <a:t>Density-based approach: </a:t>
            </a:r>
            <a:endParaRPr lang="en-US" sz="1600" b="1"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Based on connectivity and density functions</a:t>
            </a:r>
            <a:endParaRPr lang="en-US" sz="1600"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Typical methods: DBSACN, OPTICS, </a:t>
            </a:r>
            <a:r>
              <a:rPr lang="en-US" sz="1600" dirty="0" err="1">
                <a:latin typeface="Georgia Pro" panose="02040502050405020303" pitchFamily="18" charset="0"/>
              </a:rPr>
              <a:t>DenClue</a:t>
            </a:r>
            <a:endParaRPr lang="en-US" sz="1600" dirty="0">
              <a:latin typeface="Georgia Pro" panose="02040502050405020303" pitchFamily="18" charset="0"/>
            </a:endParaRPr>
          </a:p>
          <a:p>
            <a:pPr marL="342900" indent="-342900" algn="just">
              <a:lnSpc>
                <a:spcPct val="150000"/>
              </a:lnSpc>
              <a:buFont typeface="Arial" panose="020B0604020202020204" pitchFamily="34" charset="0"/>
              <a:buChar char="•"/>
            </a:pPr>
            <a:r>
              <a:rPr lang="en-US" sz="1600" b="1" dirty="0">
                <a:latin typeface="Georgia Pro" panose="02040502050405020303" pitchFamily="18" charset="0"/>
              </a:rPr>
              <a:t>Grid-based approach: </a:t>
            </a:r>
            <a:endParaRPr lang="en-US" sz="1600" b="1"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based on a multiple-level granularity structure</a:t>
            </a:r>
            <a:endParaRPr lang="en-US" sz="1600" dirty="0">
              <a:latin typeface="Georgia Pro" panose="02040502050405020303" pitchFamily="18" charset="0"/>
            </a:endParaRPr>
          </a:p>
          <a:p>
            <a:pPr marL="800100" lvl="1" indent="-342900" algn="just">
              <a:lnSpc>
                <a:spcPct val="150000"/>
              </a:lnSpc>
              <a:buFont typeface="Courier New" panose="02070309020205020404" pitchFamily="49" charset="0"/>
              <a:buChar char="o"/>
            </a:pPr>
            <a:r>
              <a:rPr lang="en-US" sz="1600" dirty="0">
                <a:latin typeface="Georgia Pro" panose="02040502050405020303" pitchFamily="18" charset="0"/>
              </a:rPr>
              <a:t>Typical methods: STING, </a:t>
            </a:r>
            <a:r>
              <a:rPr lang="en-US" sz="1600" dirty="0" err="1">
                <a:latin typeface="Georgia Pro" panose="02040502050405020303" pitchFamily="18" charset="0"/>
              </a:rPr>
              <a:t>WaveCluster</a:t>
            </a:r>
            <a:r>
              <a:rPr lang="en-US" sz="1600" dirty="0">
                <a:latin typeface="Georgia Pro" panose="02040502050405020303" pitchFamily="18" charset="0"/>
              </a:rPr>
              <a:t>, CLIQUE</a:t>
            </a:r>
            <a:endParaRPr lang="en-US" sz="1600" dirty="0">
              <a:latin typeface="Georgia Pro" panose="02040502050405020303"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pic>
        <p:nvPicPr>
          <p:cNvPr id="3" name="Picture 2"/>
          <p:cNvPicPr>
            <a:picLocks noChangeAspect="1"/>
          </p:cNvPicPr>
          <p:nvPr/>
        </p:nvPicPr>
        <p:blipFill>
          <a:blip r:embed="rId1"/>
          <a:stretch>
            <a:fillRect/>
          </a:stretch>
        </p:blipFill>
        <p:spPr>
          <a:xfrm>
            <a:off x="1479351" y="362727"/>
            <a:ext cx="9233297" cy="561252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extBox 2"/>
          <p:cNvSpPr txBox="1"/>
          <p:nvPr/>
        </p:nvSpPr>
        <p:spPr>
          <a:xfrm>
            <a:off x="2736979" y="2721114"/>
            <a:ext cx="6718041" cy="707886"/>
          </a:xfrm>
          <a:prstGeom prst="rect">
            <a:avLst/>
          </a:prstGeom>
          <a:noFill/>
        </p:spPr>
        <p:txBody>
          <a:bodyPr wrap="square" rtlCol="0">
            <a:spAutoFit/>
          </a:bodyPr>
          <a:lstStyle/>
          <a:p>
            <a:pPr algn="ctr"/>
            <a:r>
              <a:rPr lang="en-US" sz="4000" b="1" dirty="0">
                <a:solidFill>
                  <a:srgbClr val="28326F"/>
                </a:solidFill>
                <a:latin typeface="Georgia Pro" panose="02040502050405020303" pitchFamily="18" charset="0"/>
              </a:rPr>
              <a:t>Happy Learning</a:t>
            </a:r>
            <a:endParaRPr lang="en-IN" sz="4000" b="1" dirty="0">
              <a:solidFill>
                <a:srgbClr val="28326F"/>
              </a:solidFill>
              <a:latin typeface="Georgia Pro" panose="02040502050405020303"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8514D44-A436-4DD3-982F-98469169CEC7}" type="slidenum">
              <a:rPr lang="en-IN" smtClean="0"/>
            </a:fld>
            <a:endParaRPr lang="en-IN"/>
          </a:p>
        </p:txBody>
      </p:sp>
      <p:sp>
        <p:nvSpPr>
          <p:cNvPr id="3" name="Title 1"/>
          <p:cNvSpPr txBox="1"/>
          <p:nvPr/>
        </p:nvSpPr>
        <p:spPr>
          <a:xfrm>
            <a:off x="838200" y="365126"/>
            <a:ext cx="10331245" cy="5349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srgbClr val="2C326F"/>
                </a:solidFill>
                <a:latin typeface="Georgia Pro" panose="02040502050405020303" pitchFamily="18" charset="0"/>
              </a:rPr>
              <a:t>What is the data science process?</a:t>
            </a:r>
            <a:endParaRPr lang="en-US" sz="2800" b="1" dirty="0">
              <a:solidFill>
                <a:srgbClr val="2C326F"/>
              </a:solidFill>
              <a:latin typeface="Georgia Pro" panose="02040502050405020303" pitchFamily="18" charset="0"/>
            </a:endParaRPr>
          </a:p>
        </p:txBody>
      </p:sp>
      <p:sp>
        <p:nvSpPr>
          <p:cNvPr id="5" name="TextBox 4"/>
          <p:cNvSpPr txBox="1"/>
          <p:nvPr/>
        </p:nvSpPr>
        <p:spPr>
          <a:xfrm>
            <a:off x="838200" y="1045029"/>
            <a:ext cx="10515600" cy="4686924"/>
          </a:xfrm>
          <a:prstGeom prst="rect">
            <a:avLst/>
          </a:prstGeom>
          <a:noFill/>
        </p:spPr>
        <p:txBody>
          <a:bodyPr wrap="square">
            <a:spAutoFit/>
          </a:bodyPr>
          <a:lstStyle/>
          <a:p>
            <a:pPr algn="just">
              <a:lnSpc>
                <a:spcPct val="125000"/>
              </a:lnSpc>
            </a:pPr>
            <a:r>
              <a:rPr lang="en-US" sz="1600" b="1" dirty="0">
                <a:latin typeface="Georgia Pro" panose="02040502050405020303" pitchFamily="18" charset="0"/>
              </a:rPr>
              <a:t>E – Explore data</a:t>
            </a:r>
            <a:endParaRPr lang="en-US" sz="1600" b="1" dirty="0">
              <a:latin typeface="Georgia Pro" panose="02040502050405020303" pitchFamily="18" charset="0"/>
            </a:endParaRPr>
          </a:p>
          <a:p>
            <a:pPr algn="just">
              <a:lnSpc>
                <a:spcPct val="125000"/>
              </a:lnSpc>
            </a:pPr>
            <a:r>
              <a:rPr lang="en-US" sz="1600" dirty="0">
                <a:latin typeface="Georgia Pro" panose="02040502050405020303" pitchFamily="18" charset="0"/>
              </a:rPr>
              <a:t>Data exploration is preliminary data analysis that is used for planning further data modeling strategies. Data scientists gain an initial understanding of the data using descriptive statistics and data visualization tools. Then they explore the data to identify interesting patterns that can be studied or actioned.      </a:t>
            </a:r>
            <a:endParaRPr lang="en-US" sz="1600" dirty="0">
              <a:latin typeface="Georgia Pro" panose="02040502050405020303" pitchFamily="18" charset="0"/>
            </a:endParaRPr>
          </a:p>
          <a:p>
            <a:pPr algn="just">
              <a:lnSpc>
                <a:spcPct val="125000"/>
              </a:lnSpc>
            </a:pPr>
            <a:endParaRPr lang="en-US" sz="1600" dirty="0">
              <a:latin typeface="Georgia Pro" panose="02040502050405020303" pitchFamily="18" charset="0"/>
            </a:endParaRPr>
          </a:p>
          <a:p>
            <a:pPr algn="just">
              <a:lnSpc>
                <a:spcPct val="125000"/>
              </a:lnSpc>
            </a:pPr>
            <a:r>
              <a:rPr lang="en-US" sz="1600" b="1" dirty="0">
                <a:latin typeface="Georgia Pro" panose="02040502050405020303" pitchFamily="18" charset="0"/>
              </a:rPr>
              <a:t>M – Model data</a:t>
            </a:r>
            <a:endParaRPr lang="en-US" sz="1600" b="1" dirty="0">
              <a:latin typeface="Georgia Pro" panose="02040502050405020303" pitchFamily="18" charset="0"/>
            </a:endParaRPr>
          </a:p>
          <a:p>
            <a:pPr algn="just">
              <a:lnSpc>
                <a:spcPct val="125000"/>
              </a:lnSpc>
            </a:pPr>
            <a:r>
              <a:rPr lang="en-US" sz="1600" dirty="0">
                <a:latin typeface="Georgia Pro" panose="02040502050405020303" pitchFamily="18" charset="0"/>
              </a:rPr>
              <a:t>Software and machine learning algorithms are used to gain deeper insights, predict outcomes, and prescribe the best course of action. Machine learning techniques like association, classification, and clustering are applied to the training data set. The model might be tested against predetermined test data to assess result accuracy. The data model can be fine-tuned many times to improve result outcomes. </a:t>
            </a:r>
            <a:endParaRPr lang="en-US" sz="1600" dirty="0">
              <a:latin typeface="Georgia Pro" panose="02040502050405020303" pitchFamily="18" charset="0"/>
            </a:endParaRPr>
          </a:p>
          <a:p>
            <a:pPr algn="just">
              <a:lnSpc>
                <a:spcPct val="125000"/>
              </a:lnSpc>
            </a:pPr>
            <a:endParaRPr lang="en-US" sz="1600" dirty="0">
              <a:latin typeface="Georgia Pro" panose="02040502050405020303" pitchFamily="18" charset="0"/>
            </a:endParaRPr>
          </a:p>
          <a:p>
            <a:pPr algn="just">
              <a:lnSpc>
                <a:spcPct val="125000"/>
              </a:lnSpc>
            </a:pPr>
            <a:r>
              <a:rPr lang="en-US" sz="1600" b="1" dirty="0">
                <a:latin typeface="Georgia Pro" panose="02040502050405020303" pitchFamily="18" charset="0"/>
              </a:rPr>
              <a:t>N – Interpret results</a:t>
            </a:r>
            <a:endParaRPr lang="en-US" sz="1600" b="1" dirty="0">
              <a:latin typeface="Georgia Pro" panose="02040502050405020303" pitchFamily="18" charset="0"/>
            </a:endParaRPr>
          </a:p>
          <a:p>
            <a:pPr algn="just">
              <a:lnSpc>
                <a:spcPct val="125000"/>
              </a:lnSpc>
            </a:pPr>
            <a:r>
              <a:rPr lang="en-US" sz="1600" dirty="0">
                <a:latin typeface="Georgia Pro" panose="02040502050405020303" pitchFamily="18" charset="0"/>
              </a:rPr>
              <a:t>Data scientists work together with analysts and businesses to convert data insights into action. They make diagrams, graphs, and charts to represent trends and predictions. Data summarization helps stakeholders understand and implement results effectively.</a:t>
            </a:r>
            <a:endParaRPr lang="en-IN" sz="1600" dirty="0">
              <a:latin typeface="Georgia Pro" panose="02040502050405020303"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38143</Words>
  <Application>WPS Presentation</Application>
  <PresentationFormat>Widescreen</PresentationFormat>
  <Paragraphs>1132</Paragraphs>
  <Slides>86</Slides>
  <Notes>1</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86</vt:i4>
      </vt:variant>
    </vt:vector>
  </HeadingPairs>
  <TitlesOfParts>
    <vt:vector size="118" baseType="lpstr">
      <vt:lpstr>Arial</vt:lpstr>
      <vt:lpstr>SimSun</vt:lpstr>
      <vt:lpstr>Wingdings</vt:lpstr>
      <vt:lpstr>Georgia Pro</vt:lpstr>
      <vt:lpstr>苹方-简</vt:lpstr>
      <vt:lpstr>Georgia</vt:lpstr>
      <vt:lpstr>Times New Roman</vt:lpstr>
      <vt:lpstr>Monotype Sorts</vt:lpstr>
      <vt:lpstr>Thonburi</vt:lpstr>
      <vt:lpstr>Helvetica</vt:lpstr>
      <vt:lpstr>MS PGothic</vt:lpstr>
      <vt:lpstr>宋体-简</vt:lpstr>
      <vt:lpstr>Webdings</vt:lpstr>
      <vt:lpstr>MS PGothic</vt:lpstr>
      <vt:lpstr>Gill Sans</vt:lpstr>
      <vt:lpstr>Wingdings</vt:lpstr>
      <vt:lpstr>SimSun</vt:lpstr>
      <vt:lpstr>Symbol</vt:lpstr>
      <vt:lpstr>Courier New</vt:lpstr>
      <vt:lpstr>Cambria Math</vt:lpstr>
      <vt:lpstr>Kingsoft Math</vt:lpstr>
      <vt:lpstr>DejaVu Math TeX Gyre</vt:lpstr>
      <vt:lpstr>Calibri</vt:lpstr>
      <vt:lpstr>Helvetica Neue</vt:lpstr>
      <vt:lpstr>Microsoft YaHei</vt:lpstr>
      <vt:lpstr>汉仪旗黑</vt:lpstr>
      <vt:lpstr>Arial Unicode MS</vt:lpstr>
      <vt:lpstr>Calibri Light</vt:lpstr>
      <vt:lpstr>等线</vt:lpstr>
      <vt:lpstr>Kingsoft Sign</vt:lpstr>
      <vt:lpstr>等线 Light</vt:lpstr>
      <vt:lpstr>Office Theme</vt:lpstr>
      <vt:lpstr>Unit-1  Data analytics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Big Data?</vt:lpstr>
      <vt:lpstr>Who is generating Big Data?</vt:lpstr>
      <vt:lpstr>What is Big Data?</vt:lpstr>
      <vt:lpstr>Data Storage and Analysis</vt:lpstr>
      <vt:lpstr>Big Data Characteristics: 3V</vt:lpstr>
      <vt:lpstr>Volume (Scale) </vt:lpstr>
      <vt:lpstr>How much data?</vt:lpstr>
      <vt:lpstr>Variety (Complexity) </vt:lpstr>
      <vt:lpstr>A Single View to the Customer</vt:lpstr>
      <vt:lpstr>A Global View of Linked Big Data</vt:lpstr>
      <vt:lpstr>Velocity (Speed)</vt:lpstr>
      <vt:lpstr>Real-Time Analytics/Decision Requirement</vt:lpstr>
      <vt:lpstr>Extended Big Data Characteristics: 6V</vt:lpstr>
      <vt:lpstr>Veracity (Quality &amp; Trust)</vt:lpstr>
      <vt:lpstr>Data in real-life is often dirty</vt:lpstr>
      <vt:lpstr>Visibility/Visualization</vt:lpstr>
      <vt:lpstr>Value</vt:lpstr>
      <vt:lpstr>Big Data: 6V in Summary</vt:lpstr>
      <vt:lpstr>Other V’s</vt:lpstr>
      <vt:lpstr>Big Data Overview</vt:lpstr>
      <vt:lpstr>Big Data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SHISHANT GUPTA</dc:creator>
  <cp:lastModifiedBy>Prince Choudhury</cp:lastModifiedBy>
  <cp:revision>881</cp:revision>
  <dcterms:created xsi:type="dcterms:W3CDTF">2024-05-30T02:08:01Z</dcterms:created>
  <dcterms:modified xsi:type="dcterms:W3CDTF">2024-05-30T02:08:01Z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0x010100BCB50CED5D73F94CBECB7502DF35139D</vt:lpwstr>
  </property>
  <property fmtid="{D5CDD505-2E9C-101B-9397-08002B2CF9AE}" pid="3" name="KSOProductBuildVer">
    <vt:lpwstr>1033-5.7.1.8093</vt:lpwstr>
  </property>
</Properties>
</file>